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CBFDBF9-BD42-466D-98B6-40337EAFA49F}" type="datetimeFigureOut">
              <a:rPr lang="hu-HU" smtClean="0"/>
              <a:pPr/>
              <a:t>2011.10.18.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001764A-1F3B-471A-A36B-602AEB0F79B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sacsi19699@gmail.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ilaglex.hu/Lexikon/Html/Galvanel.htm" TargetMode="External"/><Relationship Id="rId3" Type="http://schemas.openxmlformats.org/officeDocument/2006/relationships/hyperlink" Target="http://www.vilaglex.hu/Lexikon/Html/Aramkor.htm" TargetMode="External"/><Relationship Id="rId7" Type="http://schemas.openxmlformats.org/officeDocument/2006/relationships/hyperlink" Target="http://www.vilaglex.hu/Lexikon/Html/Generato.ht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vilaglex.hu/Lexikon/Html/Erosito.htm" TargetMode="External"/><Relationship Id="rId5" Type="http://schemas.openxmlformats.org/officeDocument/2006/relationships/hyperlink" Target="http://www.vilaglex.hu/Lexikon/Html/Aramgene.htm" TargetMode="External"/><Relationship Id="rId10" Type="http://schemas.openxmlformats.org/officeDocument/2006/relationships/hyperlink" Target="http://www.vilaglex.hu/Lexikon/Html/Tranzisz.htm" TargetMode="External"/><Relationship Id="rId4" Type="http://schemas.openxmlformats.org/officeDocument/2006/relationships/hyperlink" Target="http://www.vilaglex.hu/Lexikon/Html/FeszGene.htm" TargetMode="External"/><Relationship Id="rId9" Type="http://schemas.openxmlformats.org/officeDocument/2006/relationships/hyperlink" Target="http://www.vilaglex.hu/Lexikon/Html/ElektCso.ht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ilaglex.hu/Lexikon/Html/Energia.htm" TargetMode="External"/><Relationship Id="rId3" Type="http://schemas.openxmlformats.org/officeDocument/2006/relationships/hyperlink" Target="http://www.vilaglex.hu/Lexikon/Html/Aramforr.htm" TargetMode="External"/><Relationship Id="rId7" Type="http://schemas.openxmlformats.org/officeDocument/2006/relationships/hyperlink" Target="http://www.vilaglex.hu/Fizika/Html/Kondenza.htm" TargetMode="External"/><Relationship Id="rId12" Type="http://schemas.openxmlformats.org/officeDocument/2006/relationships/hyperlink" Target="http://www.vilaglex.hu/Lexikon/Html/ZartRend.htm" TargetMode="External"/><Relationship Id="rId2" Type="http://schemas.openxmlformats.org/officeDocument/2006/relationships/hyperlink" Target="http://www.vilaglex.hu/Lexikon/Html/Aktivele.htm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vilaglex.hu/Lexikon/Html/Ellenall.htm" TargetMode="External"/><Relationship Id="rId11" Type="http://schemas.openxmlformats.org/officeDocument/2006/relationships/hyperlink" Target="http://www.vilaglex.hu/Lexikon/Html/Drot.htm" TargetMode="External"/><Relationship Id="rId5" Type="http://schemas.openxmlformats.org/officeDocument/2006/relationships/hyperlink" Target="http://www.vilaglex.hu/Lexikon/Html/PasszEle.htm" TargetMode="External"/><Relationship Id="rId10" Type="http://schemas.openxmlformats.org/officeDocument/2006/relationships/hyperlink" Target="http://www.vilaglex.hu/Lexikon/Html/Fogyaszt.htm" TargetMode="External"/><Relationship Id="rId4" Type="http://schemas.openxmlformats.org/officeDocument/2006/relationships/hyperlink" Target="http://www.vilaglex.hu/Lexikon/Html/Tranzisz.htm" TargetMode="External"/><Relationship Id="rId9" Type="http://schemas.openxmlformats.org/officeDocument/2006/relationships/hyperlink" Target="http://www.vilaglex.hu/Lexikon/Html/Erosito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Aktív és passzív áramköri  elemek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4294967295"/>
          </p:nvPr>
        </p:nvSpPr>
        <p:spPr>
          <a:xfrm>
            <a:off x="1187624" y="4509120"/>
            <a:ext cx="6440487" cy="1871663"/>
          </a:xfrm>
        </p:spPr>
        <p:txBody>
          <a:bodyPr>
            <a:normAutofit fontScale="40000" lnSpcReduction="20000"/>
          </a:bodyPr>
          <a:lstStyle/>
          <a:p>
            <a:r>
              <a:rPr lang="hu-HU" sz="8000" dirty="0" smtClean="0">
                <a:solidFill>
                  <a:srgbClr val="FFFF00"/>
                </a:solidFill>
              </a:rPr>
              <a:t>Készítő: Rékasi Csaba</a:t>
            </a:r>
          </a:p>
          <a:p>
            <a:r>
              <a:rPr lang="hu-HU" sz="8000" dirty="0" smtClean="0">
                <a:solidFill>
                  <a:srgbClr val="FFFF00"/>
                </a:solidFill>
              </a:rPr>
              <a:t>Dátum:Dunaujváros.2011.10.13.</a:t>
            </a:r>
          </a:p>
          <a:p>
            <a:r>
              <a:rPr lang="hu-HU" sz="8000" dirty="0">
                <a:solidFill>
                  <a:srgbClr val="FFFF00"/>
                </a:solidFill>
              </a:rPr>
              <a:t>c</a:t>
            </a:r>
            <a:r>
              <a:rPr lang="hu-HU" sz="8000" dirty="0" smtClean="0">
                <a:solidFill>
                  <a:srgbClr val="FFFF00"/>
                </a:solidFill>
              </a:rPr>
              <a:t>sacsi19699@gmail.com</a:t>
            </a:r>
          </a:p>
          <a:p>
            <a:endParaRPr lang="hu-HU" dirty="0"/>
          </a:p>
        </p:txBody>
      </p:sp>
    </p:spTree>
  </p:cSld>
  <p:clrMapOvr>
    <a:masterClrMapping/>
  </p:clrMapOvr>
  <p:transition advClick="0" advTm="8000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Négyszögimpulzusok sorozatát állítja elő külső vezérlőjel nélkül. Az áramkör (kétfokozatú) pozitívan visszacsatolt erősítőláncot tartalmaz, két állapota van. Az egyik állapotból a másikba történő átbillenés alatt a hurokerősítés nagyobb, mint 1, ezért az áramkör átbillenési ideje - így a négyszögimpulzusok felfutási ideje - igen rövid. Az erősítő fokozatok között váltakozó áramú csatolás van. Az egyes állapotok idejét, így az impulzusok frekvenciáját, elsősorban a csatoló elemek (R-C tagok) időállandói határozzák meg. Felhasználási területe igen nagy, az egyik leggyakrabban alkalmazott alapáramkör négyszögimpulzusok előállítására</a:t>
            </a:r>
            <a:r>
              <a:rPr lang="hu-HU" dirty="0"/>
              <a:t>.</a:t>
            </a:r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Szabadonfutó multivibrátor</a:t>
            </a:r>
            <a:endParaRPr lang="hu-H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Köszönöm a </a:t>
            </a:r>
            <a:r>
              <a:rPr lang="hu-HU" smtClean="0">
                <a:solidFill>
                  <a:srgbClr val="FFFF00"/>
                </a:solidFill>
              </a:rPr>
              <a:t>figyelmet!</a:t>
            </a:r>
            <a:r>
              <a:rPr lang="hu-HU" dirty="0" smtClean="0">
                <a:solidFill>
                  <a:srgbClr val="FFFF00"/>
                </a:solidFill>
              </a:rPr>
              <a:t/>
            </a:r>
            <a:br>
              <a:rPr lang="hu-HU" dirty="0" smtClean="0">
                <a:solidFill>
                  <a:srgbClr val="FFFF00"/>
                </a:solidFill>
              </a:rPr>
            </a:br>
            <a:r>
              <a:rPr lang="hu-HU" dirty="0" smtClean="0">
                <a:solidFill>
                  <a:srgbClr val="FFFF00"/>
                </a:solidFill>
              </a:rPr>
              <a:t>Viszont látásra!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Rékasi Csaba 13f</a:t>
            </a:r>
          </a:p>
          <a:p>
            <a:r>
              <a:rPr lang="hu-HU" dirty="0" smtClean="0">
                <a:hlinkClick r:id="rId2"/>
              </a:rPr>
              <a:t>csacsi19699@</a:t>
            </a:r>
            <a:r>
              <a:rPr lang="hu-HU" dirty="0" err="1" smtClean="0">
                <a:hlinkClick r:id="rId2"/>
              </a:rPr>
              <a:t>gmail</a:t>
            </a:r>
            <a:r>
              <a:rPr lang="hu-HU" dirty="0" smtClean="0">
                <a:hlinkClick r:id="rId2"/>
              </a:rPr>
              <a:t>..</a:t>
            </a:r>
            <a:r>
              <a:rPr lang="hu-HU" dirty="0" err="1" smtClean="0">
                <a:hlinkClick r:id="rId2"/>
              </a:rPr>
              <a:t>com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solidFill>
                  <a:srgbClr val="FFFF00"/>
                </a:solidFill>
              </a:rPr>
              <a:t>A fő témakörök ismertetése</a:t>
            </a:r>
          </a:p>
        </p:txBody>
      </p:sp>
      <p:sp>
        <p:nvSpPr>
          <p:cNvPr id="5" name="Téglalap 4"/>
          <p:cNvSpPr/>
          <p:nvPr/>
        </p:nvSpPr>
        <p:spPr>
          <a:xfrm>
            <a:off x="1074223" y="2204864"/>
            <a:ext cx="740459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hu-HU" sz="3600" dirty="0">
                <a:solidFill>
                  <a:srgbClr val="FFFF00"/>
                </a:solidFill>
              </a:rPr>
              <a:t>Passzív áramköri elemek </a:t>
            </a:r>
            <a:r>
              <a:rPr lang="hu-HU" sz="3600" dirty="0" smtClean="0">
                <a:solidFill>
                  <a:srgbClr val="FFFF00"/>
                </a:solidFill>
              </a:rPr>
              <a:t>jellemzői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hu-HU" sz="3600" dirty="0">
                <a:solidFill>
                  <a:srgbClr val="FFFF00"/>
                </a:solidFill>
              </a:rPr>
              <a:t>Aktív áramköri elemek</a:t>
            </a:r>
          </a:p>
          <a:p>
            <a:pPr marL="571500" indent="-571500" algn="ctr">
              <a:buFont typeface="Arial" pitchFamily="34" charset="0"/>
              <a:buChar char="•"/>
            </a:pPr>
            <a:r>
              <a:rPr lang="hu-HU" sz="3600" dirty="0" err="1" smtClean="0">
                <a:solidFill>
                  <a:srgbClr val="FFFF00"/>
                </a:solidFill>
              </a:rPr>
              <a:t>Astabil</a:t>
            </a:r>
            <a:r>
              <a:rPr lang="hu-HU" sz="3600" dirty="0" smtClean="0">
                <a:solidFill>
                  <a:srgbClr val="FFFF00"/>
                </a:solidFill>
              </a:rPr>
              <a:t> </a:t>
            </a:r>
            <a:r>
              <a:rPr lang="hu-HU" sz="3600" dirty="0">
                <a:solidFill>
                  <a:srgbClr val="FFFF00"/>
                </a:solidFill>
              </a:rPr>
              <a:t>multivibrátor multi vibrátor </a:t>
            </a:r>
          </a:p>
        </p:txBody>
      </p:sp>
    </p:spTree>
  </p:cSld>
  <p:clrMapOvr>
    <a:masterClrMapping/>
  </p:clrMapOvr>
  <p:transition advClick="0" advTm="15000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064896" cy="824136"/>
          </a:xfrm>
        </p:spPr>
        <p:txBody>
          <a:bodyPr/>
          <a:lstStyle/>
          <a:p>
            <a:pPr algn="ctr"/>
            <a:r>
              <a:rPr lang="hu-HU" sz="44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+mj-cs"/>
              </a:rPr>
              <a:t>Passzív áramköri elemek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quarter" idx="13"/>
          </p:nvPr>
        </p:nvSpPr>
        <p:spPr>
          <a:xfrm>
            <a:off x="352426" y="1225960"/>
            <a:ext cx="8468046" cy="544340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600" b="1" dirty="0">
                <a:solidFill>
                  <a:srgbClr val="FFFF00"/>
                </a:solidFill>
                <a:latin typeface="Arial Black" pitchFamily="34" charset="0"/>
              </a:rPr>
              <a:t>Ellenállások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villamos energia – hőenergia </a:t>
            </a:r>
            <a:r>
              <a:rPr lang="hu-HU" sz="2200" dirty="0" smtClean="0">
                <a:solidFill>
                  <a:srgbClr val="FFFF00"/>
                </a:solidFill>
                <a:latin typeface="Arial Black" pitchFamily="34" charset="0"/>
              </a:rPr>
              <a:t>átalakító</a:t>
            </a:r>
            <a:endParaRPr lang="hu-HU" sz="2200" dirty="0">
              <a:solidFill>
                <a:srgbClr val="FFFF00"/>
              </a:solidFill>
              <a:latin typeface="Arial Black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feszültség – áram kapcsolat: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hu-HU" sz="2200" dirty="0" err="1">
                <a:solidFill>
                  <a:srgbClr val="FFFF00"/>
                </a:solidFill>
                <a:latin typeface="Arial Black" pitchFamily="34" charset="0"/>
              </a:rPr>
              <a:t>disszipált</a:t>
            </a: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 teljesítmény:</a:t>
            </a:r>
          </a:p>
          <a:p>
            <a:endParaRPr lang="hu-HU" sz="2200" dirty="0">
              <a:solidFill>
                <a:srgbClr val="FFFF00"/>
              </a:solidFill>
              <a:latin typeface="Arial Black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felhasználási lehetőségei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jellemzői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200" dirty="0" smtClean="0">
                <a:solidFill>
                  <a:srgbClr val="FFFF00"/>
                </a:solidFill>
                <a:latin typeface="Arial Black" pitchFamily="34" charset="0"/>
              </a:rPr>
              <a:t> névleges </a:t>
            </a: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ellenállás, tűrés, teljesítmény disszipáció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200" dirty="0" smtClean="0">
                <a:solidFill>
                  <a:srgbClr val="FFFF00"/>
                </a:solidFill>
                <a:latin typeface="Arial Black" pitchFamily="34" charset="0"/>
              </a:rPr>
              <a:t> az </a:t>
            </a: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ellenállás hőmérséklet függése [%/°C]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200" dirty="0" smtClean="0">
                <a:solidFill>
                  <a:srgbClr val="FFFF00"/>
                </a:solidFill>
                <a:latin typeface="Arial Black" pitchFamily="34" charset="0"/>
              </a:rPr>
              <a:t> forrópont </a:t>
            </a: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hőmérséklet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200" dirty="0" smtClean="0">
                <a:solidFill>
                  <a:srgbClr val="FFFF00"/>
                </a:solidFill>
                <a:latin typeface="Arial Black" pitchFamily="34" charset="0"/>
              </a:rPr>
              <a:t> zaj </a:t>
            </a: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(nem kívánt feszültségingadozás) [</a:t>
            </a:r>
            <a:r>
              <a:rPr lang="hu-HU" sz="2200" dirty="0" err="1">
                <a:solidFill>
                  <a:srgbClr val="FFFF00"/>
                </a:solidFill>
                <a:latin typeface="Arial Black" pitchFamily="34" charset="0"/>
              </a:rPr>
              <a:t>µV</a:t>
            </a: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/V]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 maximális üzemi feszültség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200" dirty="0">
                <a:solidFill>
                  <a:srgbClr val="FFFF00"/>
                </a:solidFill>
                <a:latin typeface="Arial Black" pitchFamily="34" charset="0"/>
              </a:rPr>
              <a:t> nagyfrekvenciás hatás</a:t>
            </a:r>
          </a:p>
          <a:p>
            <a:endParaRPr lang="hu-HU" dirty="0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32993054"/>
              </p:ext>
            </p:extLst>
          </p:nvPr>
        </p:nvGraphicFramePr>
        <p:xfrm>
          <a:off x="7046168" y="1628800"/>
          <a:ext cx="838200" cy="787400"/>
        </p:xfrm>
        <a:graphic>
          <a:graphicData uri="http://schemas.openxmlformats.org/presentationml/2006/ole">
            <p:oleObj spid="_x0000_s1048" name="Egyenlet" r:id="rId3" imgW="533160" imgH="496080" progId="Equation.3">
              <p:embed/>
            </p:oleObj>
          </a:graphicData>
        </a:graphic>
      </p:graphicFrame>
      <p:sp>
        <p:nvSpPr>
          <p:cNvPr id="6" name="Téglalap 5"/>
          <p:cNvSpPr/>
          <p:nvPr/>
        </p:nvSpPr>
        <p:spPr>
          <a:xfrm>
            <a:off x="6804248" y="1225960"/>
            <a:ext cx="86409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" name="Egyenes összekötő 7"/>
          <p:cNvCxnSpPr>
            <a:stCxn id="6" idx="3"/>
          </p:cNvCxnSpPr>
          <p:nvPr/>
        </p:nvCxnSpPr>
        <p:spPr>
          <a:xfrm>
            <a:off x="7668344" y="1333972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>
            <a:stCxn id="6" idx="1"/>
          </p:cNvCxnSpPr>
          <p:nvPr/>
        </p:nvCxnSpPr>
        <p:spPr>
          <a:xfrm flipH="1">
            <a:off x="6300192" y="133397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85257652"/>
              </p:ext>
            </p:extLst>
          </p:nvPr>
        </p:nvGraphicFramePr>
        <p:xfrm>
          <a:off x="6518549" y="2420888"/>
          <a:ext cx="1957387" cy="838200"/>
        </p:xfrm>
        <a:graphic>
          <a:graphicData uri="http://schemas.openxmlformats.org/presentationml/2006/ole">
            <p:oleObj spid="_x0000_s1049" name="Egyenlet" r:id="rId4" imgW="1281960" imgH="534240" progId="Equation.3">
              <p:embed/>
            </p:oleObj>
          </a:graphicData>
        </a:graphic>
      </p:graphicFrame>
    </p:spTree>
  </p:cSld>
  <p:clrMapOvr>
    <a:masterClrMapping/>
  </p:clrMapOvr>
  <p:transition advClick="0" advTm="11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68046" cy="1066800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FFFF00"/>
                </a:solidFill>
                <a:latin typeface="Arial Black" pitchFamily="34" charset="0"/>
              </a:rPr>
              <a:t>Passzív áramköri elemek</a:t>
            </a:r>
          </a:p>
        </p:txBody>
      </p:sp>
      <p:sp>
        <p:nvSpPr>
          <p:cNvPr id="4" name="Téglalap 3"/>
          <p:cNvSpPr/>
          <p:nvPr/>
        </p:nvSpPr>
        <p:spPr>
          <a:xfrm>
            <a:off x="467544" y="1556792"/>
            <a:ext cx="8280920" cy="484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0" lvl="3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Ellenállások osztályozása</a:t>
            </a:r>
          </a:p>
          <a:p>
            <a:pPr marL="2114550" lvl="4" indent="-2857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SzPct val="50000"/>
              <a:buFont typeface="Wingdings" pitchFamily="2" charset="2"/>
              <a:buChar char="n"/>
            </a:pPr>
            <a:r>
              <a:rPr kumimoji="0" lang="hu-H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Állandó értékű ellenállások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precíziós ellenállások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fél-precíziós ellenállások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általános használatú rétegellenállások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nagyteljesítményű ellenállások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vastagréteg ellenállások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vastagréteg chip ellenállások</a:t>
            </a:r>
          </a:p>
          <a:p>
            <a:pPr marL="2114550" lvl="4" indent="-2857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SzPct val="50000"/>
              <a:buFont typeface="Wingdings" pitchFamily="2" charset="2"/>
              <a:buChar char="n"/>
            </a:pPr>
            <a:r>
              <a:rPr kumimoji="0" lang="hu-H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Változtatható ellenállások (lineáris [A], logaritmikus [B], exponenciális [C] </a:t>
            </a:r>
            <a:r>
              <a:rPr kumimoji="0" lang="hu-H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potencióméterek</a:t>
            </a:r>
            <a:r>
              <a:rPr kumimoji="0" lang="hu-H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)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szabályozó típusok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finomszabályozó típusok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beállító típusok (</a:t>
            </a:r>
            <a:r>
              <a:rPr kumimoji="0" lang="hu-H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trimmer</a:t>
            </a: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</a:t>
            </a:r>
            <a:r>
              <a:rPr kumimoji="0" lang="hu-H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potencióméterek</a:t>
            </a: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)</a:t>
            </a:r>
          </a:p>
          <a:p>
            <a:pPr marL="2514600" lvl="5" indent="-228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FontTx/>
              <a:buBlip>
                <a:blip r:embed="rId2"/>
              </a:buBlip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</a:rPr>
              <a:t> finombeállító típusok</a:t>
            </a:r>
            <a:endParaRPr kumimoji="0" lang="hu-HU" b="0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 advClick="0" advTm="14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07484" y="332656"/>
            <a:ext cx="8268972" cy="792088"/>
          </a:xfrm>
        </p:spPr>
        <p:txBody>
          <a:bodyPr/>
          <a:lstStyle/>
          <a:p>
            <a:pPr algn="ctr"/>
            <a:r>
              <a:rPr lang="hu-HU" sz="44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+mj-cs"/>
              </a:rPr>
              <a:t>Passzív áramköri elemek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40362" y="1340768"/>
            <a:ext cx="882412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71700" lvl="4" indent="-3429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Kondenzátorok</a:t>
            </a:r>
          </a:p>
          <a:p>
            <a:pPr marL="2571750" lvl="5" indent="-285750" fontAlgn="base"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SzPct val="50000"/>
              <a:buFont typeface="Wingdings" pitchFamily="2" charset="2"/>
              <a:buChar char="n"/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villamos energiatároló:</a:t>
            </a:r>
          </a:p>
          <a:p>
            <a:pPr marL="2571750" lvl="5" indent="-285750" fontAlgn="base"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SzPct val="50000"/>
              <a:buFont typeface="Wingdings" pitchFamily="2" charset="2"/>
              <a:buChar char="n"/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feszültség – áram kapcsolat:</a:t>
            </a:r>
          </a:p>
          <a:p>
            <a:pPr marL="2571750" lvl="5" indent="-285750" fontAlgn="base"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SzPct val="50000"/>
              <a:buFont typeface="Wingdings" pitchFamily="2" charset="2"/>
              <a:buChar char="n"/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jellemzői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névleges kapacitás, tűrés, feszültség 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 dielektrikum fajtája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kapacitív </a:t>
            </a:r>
            <a:r>
              <a:rPr lang="hu-HU" sz="2000" kern="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reaktancia</a:t>
            </a:r>
            <a:endParaRPr lang="hu-HU" sz="2000" kern="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impedancia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teljesítménytényező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veszteségi és jósági tényező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szivárgási áram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szigetelési ellenállás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túlfeszültség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r>
              <a:rPr lang="hu-HU" sz="2000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hőmérsékletfüggés</a:t>
            </a:r>
          </a:p>
          <a:p>
            <a:pPr marL="2971800" lvl="6" indent="-228600" fontAlgn="base">
              <a:spcBef>
                <a:spcPct val="20000"/>
              </a:spcBef>
              <a:spcAft>
                <a:spcPct val="0"/>
              </a:spcAft>
              <a:buClr>
                <a:srgbClr val="9999FF"/>
              </a:buClr>
              <a:buBlip>
                <a:blip r:embed="rId2"/>
              </a:buBlip>
            </a:pPr>
            <a:endParaRPr lang="hu-HU" sz="2000" kern="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7680960" cy="1066800"/>
          </a:xfrm>
        </p:spPr>
        <p:txBody>
          <a:bodyPr/>
          <a:lstStyle/>
          <a:p>
            <a:pPr algn="ctr"/>
            <a:r>
              <a:rPr lang="hu-HU" dirty="0" smtClean="0">
                <a:solidFill>
                  <a:srgbClr val="FFFF00"/>
                </a:solidFill>
              </a:rPr>
              <a:t>Aktív áramköri elemek</a:t>
            </a:r>
            <a:endParaRPr lang="hu-HU" dirty="0">
              <a:solidFill>
                <a:srgbClr val="FFFF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52156"/>
            <a:ext cx="1800225" cy="4301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églalap 4"/>
          <p:cNvSpPr/>
          <p:nvPr/>
        </p:nvSpPr>
        <p:spPr>
          <a:xfrm>
            <a:off x="2915816" y="2144448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2400" dirty="0">
                <a:hlinkClick r:id="rId3"/>
              </a:rPr>
              <a:t>Áramköri elem</a:t>
            </a:r>
            <a:r>
              <a:rPr lang="hu-HU" sz="2400" dirty="0"/>
              <a:t>, amelynek helyettesítő kapcsolása </a:t>
            </a:r>
            <a:r>
              <a:rPr lang="hu-HU" sz="2400" dirty="0">
                <a:hlinkClick r:id="rId4"/>
              </a:rPr>
              <a:t>feszültséggenerátor</a:t>
            </a:r>
            <a:r>
              <a:rPr lang="hu-HU" sz="2400" dirty="0"/>
              <a:t>t, vagy </a:t>
            </a:r>
            <a:r>
              <a:rPr lang="hu-HU" sz="2400" dirty="0">
                <a:hlinkClick r:id="rId5"/>
              </a:rPr>
              <a:t>áramgenerátor</a:t>
            </a:r>
            <a:r>
              <a:rPr lang="hu-HU" sz="2400" dirty="0"/>
              <a:t>t, vagy </a:t>
            </a:r>
            <a:r>
              <a:rPr lang="hu-HU" sz="2400" dirty="0">
                <a:hlinkClick r:id="rId6"/>
              </a:rPr>
              <a:t>erősítő</a:t>
            </a:r>
            <a:r>
              <a:rPr lang="hu-HU" sz="2400" dirty="0"/>
              <a:t> tulajdonságú elemet tartalmaz.</a:t>
            </a:r>
            <a:br>
              <a:rPr lang="hu-HU" sz="2400" dirty="0"/>
            </a:br>
            <a:r>
              <a:rPr lang="hu-HU" sz="2400" dirty="0"/>
              <a:t>Aktív elemek pl. a </a:t>
            </a:r>
            <a:r>
              <a:rPr lang="hu-HU" sz="2400" dirty="0">
                <a:hlinkClick r:id="rId7"/>
              </a:rPr>
              <a:t>generátor</a:t>
            </a:r>
            <a:r>
              <a:rPr lang="hu-HU" sz="2400" dirty="0"/>
              <a:t>ok, villamos gépek, </a:t>
            </a:r>
            <a:r>
              <a:rPr lang="hu-HU" sz="2400" dirty="0">
                <a:hlinkClick r:id="rId8"/>
              </a:rPr>
              <a:t>elektrokémiai áramforrások</a:t>
            </a:r>
            <a:r>
              <a:rPr lang="hu-HU" sz="2400" dirty="0"/>
              <a:t>, rácsvezérlésű </a:t>
            </a:r>
            <a:r>
              <a:rPr lang="hu-HU" sz="2400" dirty="0">
                <a:hlinkClick r:id="rId9"/>
              </a:rPr>
              <a:t>elektroncsövek</a:t>
            </a:r>
            <a:r>
              <a:rPr lang="hu-HU" sz="2400" dirty="0"/>
              <a:t>, </a:t>
            </a:r>
            <a:r>
              <a:rPr lang="hu-HU" sz="2400" dirty="0">
                <a:hlinkClick r:id="rId10"/>
              </a:rPr>
              <a:t>tranzisztor</a:t>
            </a:r>
            <a:r>
              <a:rPr lang="hu-HU" sz="2400" dirty="0"/>
              <a:t>ral </a:t>
            </a:r>
            <a:r>
              <a:rPr lang="hu-HU" sz="2400" dirty="0" err="1"/>
              <a:t>működő</a:t>
            </a:r>
            <a:r>
              <a:rPr lang="hu-HU" sz="2400" dirty="0" err="1">
                <a:hlinkClick r:id="rId3"/>
              </a:rPr>
              <a:t>árakör</a:t>
            </a:r>
            <a:r>
              <a:rPr lang="hu-HU" sz="2400" dirty="0" err="1"/>
              <a:t>ök</a:t>
            </a:r>
            <a:endParaRPr lang="hu-HU" sz="2400" dirty="0"/>
          </a:p>
        </p:txBody>
      </p:sp>
    </p:spTree>
  </p:cSld>
  <p:clrMapOvr>
    <a:masterClrMapping/>
  </p:clrMapOvr>
  <p:transition advClick="0" advTm="15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800" dirty="0" smtClean="0">
                <a:solidFill>
                  <a:srgbClr val="FFFF00"/>
                </a:solidFill>
              </a:rPr>
              <a:t>Aktív áramköri elemek</a:t>
            </a:r>
            <a:endParaRPr lang="hu-HU" sz="4800" dirty="0">
              <a:solidFill>
                <a:srgbClr val="FFFF00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598603"/>
            <a:ext cx="91440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Aktív elem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áramforrás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,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4"/>
              </a:rPr>
              <a:t>tranzisztor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),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5"/>
              </a:rPr>
              <a:t>passzív elem</a:t>
            </a:r>
            <a:r>
              <a:rPr lang="hu-HU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6"/>
              </a:rPr>
              <a:t>ellenállás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,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7"/>
              </a:rPr>
              <a:t>kondenzátor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) és vezetékekből álló zárt áramút.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Másképpen megfogalmazva, egymással valamilyen feladat (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8"/>
              </a:rPr>
              <a:t>energia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ellátás,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9"/>
              </a:rPr>
              <a:t>erősítés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, jelzés, stb.) ellátására összekapcsolt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aktív elem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ek és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5"/>
              </a:rPr>
              <a:t>passzív elem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ek (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áramköri elemek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) együttese.</a:t>
            </a:r>
            <a:r>
              <a:rPr kumimoji="0" lang="hu-HU" sz="3200" b="0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Még egyszerűbben megfogalmazva</a:t>
            </a:r>
            <a:r>
              <a:rPr lang="hu-HU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az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áramforrás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ból,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10"/>
              </a:rPr>
              <a:t>fogyasztó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ból és az azokat összekötő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11"/>
              </a:rPr>
              <a:t>vezeték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ekből álló 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  <a:hlinkClick r:id="rId12"/>
              </a:rPr>
              <a:t>zárt rendszer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hu-HU" sz="3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17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artalom helye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1916832"/>
            <a:ext cx="6552728" cy="4104455"/>
          </a:xfr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dirty="0" err="1">
                <a:solidFill>
                  <a:srgbClr val="FFFF00"/>
                </a:solidFill>
              </a:rPr>
              <a:t>A</a:t>
            </a:r>
            <a:r>
              <a:rPr lang="hu-HU" sz="4400" dirty="0" err="1" smtClean="0">
                <a:solidFill>
                  <a:srgbClr val="FFFF00"/>
                </a:solidFill>
              </a:rPr>
              <a:t>stabil</a:t>
            </a:r>
            <a:r>
              <a:rPr lang="hu-HU" sz="4400" dirty="0" smtClean="0">
                <a:solidFill>
                  <a:srgbClr val="FFFF00"/>
                </a:solidFill>
              </a:rPr>
              <a:t> multivibrátor </a:t>
            </a:r>
            <a:r>
              <a:rPr lang="hu-HU" sz="4400" dirty="0" err="1" smtClean="0">
                <a:solidFill>
                  <a:srgbClr val="FFFF00"/>
                </a:solidFill>
              </a:rPr>
              <a:t>müködése</a:t>
            </a:r>
            <a:endParaRPr lang="hu-HU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530350"/>
            <a:ext cx="7010400" cy="4591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err="1" smtClean="0">
                <a:solidFill>
                  <a:srgbClr val="FFFF00"/>
                </a:solidFill>
              </a:rPr>
              <a:t>Astabil</a:t>
            </a:r>
            <a:r>
              <a:rPr lang="hu-HU" dirty="0" smtClean="0">
                <a:solidFill>
                  <a:srgbClr val="FFFF00"/>
                </a:solidFill>
              </a:rPr>
              <a:t> multivibrátor jelleggörbéi</a:t>
            </a:r>
            <a:endParaRPr lang="hu-H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1400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198</TotalTime>
  <Words>322</Words>
  <Application>Microsoft Office PowerPoint</Application>
  <PresentationFormat>Diavetítés a képernyőre (4:3 oldalarány)</PresentationFormat>
  <Paragraphs>63</Paragraphs>
  <Slides>11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3" baseType="lpstr">
      <vt:lpstr>Mylar</vt:lpstr>
      <vt:lpstr>Egyenlet</vt:lpstr>
      <vt:lpstr>Aktív és passzív áramköri  elemek</vt:lpstr>
      <vt:lpstr>A fő témakörök ismertetése</vt:lpstr>
      <vt:lpstr>Passzív áramköri elemek</vt:lpstr>
      <vt:lpstr>Passzív áramköri elemek</vt:lpstr>
      <vt:lpstr>Passzív áramköri elemek</vt:lpstr>
      <vt:lpstr>Aktív áramköri elemek</vt:lpstr>
      <vt:lpstr>Aktív áramköri elemek</vt:lpstr>
      <vt:lpstr>Astabil multivibrátor müködése</vt:lpstr>
      <vt:lpstr>Astabil multivibrátor jelleggörbéi</vt:lpstr>
      <vt:lpstr>Szabadonfutó multivibrátor</vt:lpstr>
      <vt:lpstr>Köszönöm a figyelmet! Viszont látásra!</vt:lpstr>
    </vt:vector>
  </TitlesOfParts>
  <Company>Dunaferr Szakközép- és Szakiskola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Aktív és passzív áramköri  elemek</dc:title>
  <dc:creator>Villamos tagiskola</dc:creator>
  <cp:lastModifiedBy>Villamos tagiskola</cp:lastModifiedBy>
  <cp:revision>22</cp:revision>
  <dcterms:created xsi:type="dcterms:W3CDTF">2011-10-11T13:40:30Z</dcterms:created>
  <dcterms:modified xsi:type="dcterms:W3CDTF">2011-10-18T14:00:34Z</dcterms:modified>
</cp:coreProperties>
</file>