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7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Cím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cxnSp>
        <p:nvCxnSpPr>
          <p:cNvPr id="8" name="Egyenes összekötő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zis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átum hely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80238DD-8544-4A71-BD1F-FA290DA2C59A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AF68-D9DE-431B-9399-61618199F4F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84049-A792-4DE6-9316-4C4F9ECD988E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Cím, tartalo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C87880E-4ECE-4085-B6B7-8178B8CB613E}" type="slidenum">
              <a:rPr lang="hu-HU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artalom hely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5" name="Dia számának hely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B349C4F-8E21-415A-9415-F46EFB9088F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6" name="Élőláb hely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7" name="Cím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D696-82BA-4961-B4BF-6314A370FA7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cxnSp>
        <p:nvCxnSpPr>
          <p:cNvPr id="7" name="Egyenes összekötő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2E033-420C-4A28-8FAC-D62F832AAC3A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83A2F-F697-41F8-9CAB-CE8B673522AD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2" name="Tartalom hely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34" name="Tartalom hely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cxnSp>
        <p:nvCxnSpPr>
          <p:cNvPr id="10" name="Egyenes összekötő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0EB11-8307-4555-B1CF-AC4AF6F19FD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E304F-7461-45CB-91A6-A1AF86C7AADA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artalom hely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31" name="Cím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Dátum hely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9F0703E-B5F8-4EF2-81FA-DC3177A04F99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Dátum hely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62AE5B-D3A3-4598-AFCE-12C81F0DB336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zöveg hely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24" name="Dátum hely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612CD2F-495A-4159-A226-06800E589301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5" name="Cím hely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hu-HU" dirty="0" smtClean="0"/>
              <a:t>Rékasi Csaba</a:t>
            </a:r>
          </a:p>
          <a:p>
            <a:pPr algn="ctr"/>
            <a:r>
              <a:rPr lang="hu-HU" dirty="0" smtClean="0"/>
              <a:t>E-mail:csacsi19699@</a:t>
            </a:r>
            <a:r>
              <a:rPr lang="hu-HU" dirty="0" err="1" smtClean="0"/>
              <a:t>gmail.com</a:t>
            </a:r>
            <a:endParaRPr lang="hu-HU" dirty="0" smtClean="0"/>
          </a:p>
          <a:p>
            <a:pPr algn="ctr"/>
            <a:r>
              <a:rPr lang="hu-HU" dirty="0" smtClean="0"/>
              <a:t>Tel:+36309974724</a:t>
            </a:r>
            <a:endParaRPr lang="hu-HU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u-HU"/>
              <a:t>Érintésvédelem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81200"/>
            <a:ext cx="7897813" cy="4543425"/>
          </a:xfrm>
        </p:spPr>
        <p:txBody>
          <a:bodyPr/>
          <a:lstStyle/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hu-HU" sz="2000" dirty="0">
                <a:effectLst/>
              </a:rPr>
              <a:t>     Ha a készülék testzárlatos lesz, akkor a fázisvezetőn, a hibahelyen, az RA védőföldelésen, és a rendszer </a:t>
            </a:r>
            <a:r>
              <a:rPr lang="hu-HU" sz="2000" dirty="0" err="1">
                <a:effectLst/>
              </a:rPr>
              <a:t>Rcs</a:t>
            </a:r>
            <a:r>
              <a:rPr lang="hu-HU" sz="2000" dirty="0">
                <a:effectLst/>
              </a:rPr>
              <a:t> csillagponti földelésén át testzárlati áram lép fel. Ha ennek a testzárlatnak az áramerőssége kicsi, akkor ez a védőföldelés RA ellenállásán aránylag kis (a megengedhető UL= 50 </a:t>
            </a:r>
            <a:r>
              <a:rPr lang="hu-HU" sz="2000" dirty="0" err="1">
                <a:effectLst/>
              </a:rPr>
              <a:t>V-nál</a:t>
            </a:r>
            <a:r>
              <a:rPr lang="hu-HU" sz="2000" dirty="0">
                <a:effectLst/>
              </a:rPr>
              <a:t> kisebb) feszültségemelkedést okoz. Ha az áramerősség nagy, úgy - az előírt rövid időn belül - kioldja a </a:t>
            </a:r>
            <a:r>
              <a:rPr lang="hu-HU" sz="2000" dirty="0" err="1">
                <a:effectLst/>
              </a:rPr>
              <a:t>túláramvédelmet</a:t>
            </a:r>
            <a:r>
              <a:rPr lang="hu-HU" sz="2000" dirty="0">
                <a:effectLst/>
              </a:rPr>
              <a:t> (az ehhez tartozó áramerősséget jelöljük </a:t>
            </a:r>
            <a:r>
              <a:rPr lang="hu-HU" sz="2000" dirty="0" err="1">
                <a:effectLst/>
              </a:rPr>
              <a:t>Ia-val</a:t>
            </a:r>
            <a:r>
              <a:rPr lang="hu-HU" sz="2000" dirty="0">
                <a:effectLst/>
              </a:rPr>
              <a:t>).</a:t>
            </a:r>
          </a:p>
          <a:p>
            <a:pPr>
              <a:lnSpc>
                <a:spcPct val="110000"/>
              </a:lnSpc>
              <a:buFont typeface="Wingdings" pitchFamily="2" charset="2"/>
              <a:buNone/>
            </a:pPr>
            <a:r>
              <a:rPr lang="hu-HU" sz="2000" dirty="0">
                <a:effectLst/>
              </a:rPr>
              <a:t>	A méretezési képlet: RA*</a:t>
            </a:r>
            <a:r>
              <a:rPr lang="hu-HU" sz="2000" dirty="0" err="1">
                <a:effectLst/>
              </a:rPr>
              <a:t>Ia</a:t>
            </a:r>
            <a:r>
              <a:rPr lang="hu-HU" sz="2000" dirty="0">
                <a:effectLst/>
              </a:rPr>
              <a:t> ≤ 50 V Ha a </a:t>
            </a:r>
            <a:r>
              <a:rPr lang="hu-HU" sz="2000" dirty="0" err="1">
                <a:effectLst/>
              </a:rPr>
              <a:t>túláramvédelem</a:t>
            </a:r>
            <a:r>
              <a:rPr lang="hu-HU" sz="2000" dirty="0">
                <a:effectLst/>
              </a:rPr>
              <a:t> kioldóárama - a rajta keresztül folyó üzemi áram miatt – nem választható az előző összefüggést kielégítő kis értékre, akkor az érintésvédelmi kioldást </a:t>
            </a:r>
            <a:r>
              <a:rPr lang="hu-HU" sz="2000" dirty="0" err="1">
                <a:effectLst/>
              </a:rPr>
              <a:t>áramvédőkapcsolóval</a:t>
            </a:r>
            <a:r>
              <a:rPr lang="hu-HU" sz="2000" dirty="0">
                <a:effectLst/>
              </a:rPr>
              <a:t> lehet megoldani.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TT rendszer II.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Nullázás TN- rendszer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16463" y="1981200"/>
            <a:ext cx="4319587" cy="45434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hu-HU" sz="1600" dirty="0">
                <a:effectLst/>
              </a:rPr>
              <a:t>	Ha a közvetlenül földelt közműhálózatot üzemeltető áramszolgáltató ehhez hozzájárul, akkor a </a:t>
            </a:r>
            <a:r>
              <a:rPr lang="hu-HU" sz="1600" dirty="0" err="1">
                <a:effectLst/>
              </a:rPr>
              <a:t>nullavezetőt</a:t>
            </a:r>
            <a:r>
              <a:rPr lang="hu-HU" sz="1600" dirty="0">
                <a:effectLst/>
              </a:rPr>
              <a:t> védővezetőként is szabad felhasználni, ez a nullázás, nemzetközi jelölése TN rendszer. (Hazánkban az áramszolgáltatói hálózatok több mint, 90%-a nullázott). Ebben a kétbetűs jelölésben, a második betű a testhez kötött </a:t>
            </a:r>
            <a:r>
              <a:rPr lang="hu-HU" sz="1600" dirty="0" err="1">
                <a:effectLst/>
              </a:rPr>
              <a:t>nullavezetőt</a:t>
            </a:r>
            <a:r>
              <a:rPr lang="hu-HU" sz="1600" dirty="0">
                <a:effectLst/>
              </a:rPr>
              <a:t> jelöli. Elvben ennek három megoldása van. Az első szerint sehol sem építenek ki külön védővezetőt, az egyfázisú üzemi áramok vezetésére szolgáló </a:t>
            </a:r>
            <a:r>
              <a:rPr lang="hu-HU" sz="1600" dirty="0" err="1">
                <a:effectLst/>
              </a:rPr>
              <a:t>nullavezetőt</a:t>
            </a:r>
            <a:r>
              <a:rPr lang="hu-HU" sz="1600" dirty="0">
                <a:effectLst/>
              </a:rPr>
              <a:t> (jelölése N=</a:t>
            </a:r>
            <a:r>
              <a:rPr lang="hu-HU" sz="1600" dirty="0" err="1">
                <a:effectLst/>
              </a:rPr>
              <a:t>neutral</a:t>
            </a:r>
            <a:r>
              <a:rPr lang="hu-HU" sz="1600" dirty="0">
                <a:effectLst/>
              </a:rPr>
              <a:t>) kötik minden fogyasztó készülék testére</a:t>
            </a:r>
          </a:p>
        </p:txBody>
      </p:sp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989138"/>
            <a:ext cx="3806825" cy="388778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81200"/>
            <a:ext cx="7826375" cy="4471988"/>
          </a:xfrm>
        </p:spPr>
        <p:txBody>
          <a:bodyPr/>
          <a:lstStyle/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hu-HU" sz="2400" dirty="0">
                <a:effectLst/>
              </a:rPr>
              <a:t>	Ebben az esetben a rendszer jelölése TN-C (a C=</a:t>
            </a:r>
            <a:r>
              <a:rPr lang="hu-HU" sz="2400" dirty="0" err="1">
                <a:effectLst/>
              </a:rPr>
              <a:t>common</a:t>
            </a:r>
            <a:r>
              <a:rPr lang="hu-HU" sz="2400" dirty="0">
                <a:effectLst/>
              </a:rPr>
              <a:t> jelzi, hogy a védővezető és a </a:t>
            </a:r>
            <a:r>
              <a:rPr lang="hu-HU" sz="2400" dirty="0" err="1">
                <a:effectLst/>
              </a:rPr>
              <a:t>nullavezető</a:t>
            </a:r>
            <a:r>
              <a:rPr lang="hu-HU" sz="2400" dirty="0">
                <a:effectLst/>
              </a:rPr>
              <a:t> mindenütt közös). Ez a lehetőség bizonyos esetekben csupán elvi, mert 10 mm</a:t>
            </a:r>
            <a:r>
              <a:rPr lang="hu-HU" sz="2400" baseline="30000" dirty="0">
                <a:effectLst/>
              </a:rPr>
              <a:t>2</a:t>
            </a:r>
            <a:r>
              <a:rPr lang="hu-HU" sz="2400" dirty="0">
                <a:effectLst/>
              </a:rPr>
              <a:t>-nél kisebb keresztmetszetű vezetékeknél a közösítést - a közös vezető megszakadásának veszélye miatt - a szabvány tiltja. Azt a vezeték szakaszt, amely egyszerre tölti be a védővezető (PE) és az üzemi </a:t>
            </a:r>
            <a:r>
              <a:rPr lang="hu-HU" sz="2400" dirty="0" err="1">
                <a:effectLst/>
              </a:rPr>
              <a:t>nullavezető</a:t>
            </a:r>
            <a:r>
              <a:rPr lang="hu-HU" sz="2400" dirty="0">
                <a:effectLst/>
              </a:rPr>
              <a:t> (N) szerepét a két jelölés - PE és N - egybeírásával PEN vezetőnek (nullával egyesített védővezető) nevezik.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TN rendszer II.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TN – S rendszer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1981200"/>
            <a:ext cx="4229100" cy="4876800"/>
          </a:xfrm>
        </p:spPr>
        <p:txBody>
          <a:bodyPr/>
          <a:lstStyle/>
          <a:p>
            <a:pPr algn="just">
              <a:lnSpc>
                <a:spcPct val="105000"/>
              </a:lnSpc>
              <a:buFont typeface="Wingdings" pitchFamily="2" charset="2"/>
              <a:buNone/>
            </a:pPr>
            <a:r>
              <a:rPr lang="hu-HU" sz="1800">
                <a:effectLst/>
              </a:rPr>
              <a:t>	A második lehetőség az, hogy a védővezetőt mindjárt a tápláló transzformátortól kezdve külön választják az egyfázisú üzemi áramokat vezető nullavezetőtől. Ezt a megoldást TN-S (S=separated, elkülönített) betűcsoporttal jelölik. Ez a megoldás is kizárólag elvi jelentőségű, mert az áramszolgáltató sehol a világon nem vállalja, hogy az elosztóhálózatán kiépítse a védővezető céljára szolgáló ötödik vezetőt.</a:t>
            </a:r>
          </a:p>
        </p:txBody>
      </p:sp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1989138"/>
            <a:ext cx="4176712" cy="39322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A TN–C-S rendszer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1981200"/>
            <a:ext cx="4229100" cy="487680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hu-HU" sz="1800">
                <a:effectLst/>
              </a:rPr>
              <a:t>	A harmadik megoldás a gyakorlati: egy darabig közös az üzemi nullavezető és a védővezető (ez tehát a PEN vezető), majd egy ponton szétválnak . Ilyen megoldású rendszert TN-C-S betűcsoporttal jelölik. Azt, hogy a két vezető szétválasztása hol történjen (áramszolgáltatói csatlakozópontnál, az épületbe való becsatlakozásnál, a fogyasztásmérőnél, vagy csupán a 10 mm2-nél kisebb keresztmetszetű vezetékek csatlakozásánál) a helyi viszonyok és körülmények döntik el. A szétválasztott szakaszon a védővezetőt (PE) </a:t>
            </a:r>
            <a:r>
              <a:rPr lang="hu-HU" sz="1800" i="1">
                <a:effectLst/>
              </a:rPr>
              <a:t>nullázó vezetőnek </a:t>
            </a:r>
            <a:r>
              <a:rPr lang="hu-HU" sz="1800">
                <a:effectLst/>
              </a:rPr>
              <a:t>nevezik.</a:t>
            </a:r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636838"/>
            <a:ext cx="4714875" cy="32385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hu-HU" sz="2400">
                <a:effectLst/>
              </a:rPr>
              <a:t>	A TN rendszerű hálózaton fellépő testzárlati áram gyakorlatilag nem halad a talajon át, szinte teljesen fémes úton (a fázisvezetőn, a nullázó vezetőn és a PEN-vezetőn át) záródik. Ennek megfelelően a földhöz képest ennek hatására fellépő feszültségemelkedést nem lehet számítani, itt a méretezés csak azt veszi számításba, hogy a fázisfeszültség (Uo) a zárlati kör impedanciáján (amit „</a:t>
            </a:r>
            <a:r>
              <a:rPr lang="hu-HU" sz="2400" i="1">
                <a:effectLst/>
              </a:rPr>
              <a:t>hurok impedanciá</a:t>
            </a:r>
            <a:r>
              <a:rPr lang="hu-HU" sz="2400">
                <a:effectLst/>
              </a:rPr>
              <a:t>”-nak, vagy egyszerűen „</a:t>
            </a:r>
            <a:r>
              <a:rPr lang="hu-HU" sz="2400" i="1">
                <a:effectLst/>
              </a:rPr>
              <a:t>hurokellenállás</a:t>
            </a:r>
            <a:r>
              <a:rPr lang="hu-HU" sz="2400">
                <a:effectLst/>
              </a:rPr>
              <a:t>”-nak neveznek és Zs-el jelölnek) át tud-e hajtani olyan nagyságú áramot, ami a túláramvédelmet azelőírt időn belül működteti: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hu-HU" sz="2400">
                <a:effectLst/>
              </a:rPr>
              <a:t>	Zs*Ia ≤ Uo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TN rendszer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ÁVK 1f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hu-HU" sz="2800"/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1916113"/>
            <a:ext cx="3676650" cy="46672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hu-HU" sz="1800" dirty="0">
                <a:effectLst/>
              </a:rPr>
              <a:t>	Az áram-védőkapcsolás kifejezetten csak érintésvédelmi megoldás (</a:t>
            </a:r>
            <a:r>
              <a:rPr lang="hu-HU" sz="1800" dirty="0" err="1">
                <a:effectLst/>
              </a:rPr>
              <a:t>túláramvédelmet</a:t>
            </a:r>
            <a:r>
              <a:rPr lang="hu-HU" sz="1800" dirty="0">
                <a:effectLst/>
              </a:rPr>
              <a:t> nem lát el!). Lényege, hogy a védett áramkör valamennyi üzemi áramot vivő vezetőjét egy közös különbözeti áramváltó „ablakán” vezetik át, míg a védővezetőt ezt megkerülve építik ki.  Minden áramot vezető körül mágnes tér alakul ki. Ha a fogyasztóhoz menő és onnan visszajövő üzemi áramok összege zérus, vagyis testzárlat mentes állapotban, a különbözeti áramváltó ablakában nem lesz gerjesztés, a vasmagban nem keletkezik fluxus, az áramváltó kioldó tekercsében áram nem fog folyni. Ha viszont az áramvédő-kapcsolóval védett fogyasztói hálózaton testzárlat lép fel, akkor ennek árama a védővezetőn záródik, mely nem haladhat át a különbözeti áramváltó ablakán, így az ott a befolyó és kifolyó áramok összege nem lesz zérus, az áramváltó áttételének megfelelő nagyságú áram, ha meghaladja az </a:t>
            </a:r>
            <a:r>
              <a:rPr lang="hu-HU" sz="1800" dirty="0" err="1">
                <a:effectLst/>
              </a:rPr>
              <a:t>áramvédőkapcsoló</a:t>
            </a:r>
            <a:r>
              <a:rPr lang="hu-HU" sz="1800" dirty="0">
                <a:effectLst/>
              </a:rPr>
              <a:t> névleges különbözeti áramát, meghúz és kikapcsol.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ÁVK működés elve</a:t>
            </a: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cím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hu-HU" dirty="0" smtClean="0"/>
              <a:t>Köszönöm a figyelmet!</a:t>
            </a:r>
          </a:p>
          <a:p>
            <a:pPr algn="ctr"/>
            <a:r>
              <a:rPr lang="hu-HU" dirty="0" smtClean="0"/>
              <a:t>E-mail:csacsi19699@</a:t>
            </a:r>
            <a:r>
              <a:rPr lang="hu-HU" dirty="0" err="1" smtClean="0"/>
              <a:t>gmail.com</a:t>
            </a:r>
            <a:endParaRPr lang="hu-HU" dirty="0" smtClean="0"/>
          </a:p>
          <a:p>
            <a:pPr algn="ctr"/>
            <a:r>
              <a:rPr lang="hu-HU" dirty="0" smtClean="0"/>
              <a:t>Tel:+36309974724</a:t>
            </a:r>
            <a:endParaRPr lang="hu-HU" dirty="0"/>
          </a:p>
        </p:txBody>
      </p:sp>
      <p:sp>
        <p:nvSpPr>
          <p:cNvPr id="4" name="Cím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hu-HU" dirty="0" smtClean="0"/>
              <a:t>Viszont látásra!</a:t>
            </a:r>
            <a:endParaRPr lang="hu-HU" dirty="0"/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81200"/>
            <a:ext cx="7543800" cy="4543425"/>
          </a:xfrm>
        </p:spPr>
        <p:txBody>
          <a:bodyPr/>
          <a:lstStyle/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hu-HU" sz="1600">
                <a:effectLst/>
              </a:rPr>
              <a:t>	Áramütés akkor következik be, ha az ember (állat) teste áramkörbe kerül, az emberi (állati) testen áram halad át. Az áramütés veszélyessége függ</a:t>
            </a: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hu-HU" sz="1600">
                <a:effectLst/>
              </a:rPr>
              <a:t>	a.) az áram erősségétől, a hatás erősen személyfüggő, 50 Hz-es frekvenciájú váltakozó áram esetén általában 1 mA az érzékelési küszöb, 10-15 mA az „elengedési áramerősség” (az áramütött nem tudja a megszorított tárgyat elengedni), 20 mA felett már légzési és szívműködési zavarok jelentkezhetnek;</a:t>
            </a: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hu-HU" sz="1600">
                <a:effectLst/>
              </a:rPr>
              <a:t>	b.) a behatás időtartamától, egy szívperiódusnál (a szívverés frekvenciája percenként 60 - 120, tehát egy szívperiódus 0,5-1 sec.-ig tart) hosszabb idő alatt a szív leállhat vagy szívkamraremegés (fibrilláció) állhat be; de néhány másodperc alatt a bőr megéghet, ellenállása lecsökkenhet, és ezért a szervezeten átfolyó áramerőssége megnövekedhet;</a:t>
            </a: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hu-HU" sz="1600">
                <a:effectLst/>
              </a:rPr>
              <a:t>	c.) az áram útjától, milyen életfontosságú szerven (szív, agy, tüdő) folyik az áram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>
                <a:effectLst/>
              </a:rPr>
              <a:t>Az áram élettani hatása I.</a:t>
            </a:r>
          </a:p>
        </p:txBody>
      </p:sp>
    </p:spTree>
  </p:cSld>
  <p:clrMapOvr>
    <a:masterClrMapping/>
  </p:clrMapOvr>
  <p:transition>
    <p:pull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81200"/>
            <a:ext cx="7969250" cy="4471988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hu-HU" sz="2400">
                <a:effectLst/>
              </a:rPr>
              <a:t>	d.) a frekvenciától, az egyenáram némileg kevésbé veszélyes (nagyobb egyenáram kelt hasonló hatást, mint a kisebb váltakozó áram, és nem okoz szívkamraremegést sem) 1000 Hz-nél nagyobb frekvenciájú áram inkább éget, mint más élettani hatást okozna;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hu-HU" sz="2400">
                <a:effectLst/>
              </a:rPr>
              <a:t>	e.) az áramkörbe került személy egyéni adottságaitól és aktuális állapotától: pl. testsúly, fizikai erőnlét, érzékenység, bőr finomsága és állapota (izzadt, nedves), izgalmi állapot, ittasság stb. Az áramütés áramerőssége - természetese - az Ohm-törvénynek megfelelően a testre jutó Ue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hu-HU" sz="2400">
                <a:effectLst/>
              </a:rPr>
              <a:t>	érintési feszültség és a test ellenállásának hányadosa.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Az áram élettani hatása II</a:t>
            </a:r>
          </a:p>
        </p:txBody>
      </p:sp>
    </p:spTree>
  </p:cSld>
  <p:clrMapOvr>
    <a:masterClrMapping/>
  </p:clrMapOvr>
  <p:transition>
    <p:pull dir="l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Áramütés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1981200"/>
            <a:ext cx="42291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u-HU" sz="2000">
                <a:effectLst/>
              </a:rPr>
              <a:t>R, S, T fázisvezetők, N a nullavezető, PE védővezető</a:t>
            </a:r>
          </a:p>
          <a:p>
            <a:pPr>
              <a:lnSpc>
                <a:spcPct val="90000"/>
              </a:lnSpc>
            </a:pPr>
            <a:r>
              <a:rPr lang="hu-HU" sz="2000">
                <a:effectLst/>
              </a:rPr>
              <a:t>R</a:t>
            </a:r>
            <a:r>
              <a:rPr lang="hu-HU" sz="2000" baseline="-25000">
                <a:effectLst/>
              </a:rPr>
              <a:t>cs</a:t>
            </a:r>
            <a:r>
              <a:rPr lang="hu-HU" sz="2000">
                <a:effectLst/>
              </a:rPr>
              <a:t> a rendszer csillagpontjánál a földelési ellenállás</a:t>
            </a:r>
          </a:p>
          <a:p>
            <a:pPr>
              <a:lnSpc>
                <a:spcPct val="90000"/>
              </a:lnSpc>
            </a:pPr>
            <a:r>
              <a:rPr lang="hu-HU" sz="2000">
                <a:effectLst/>
              </a:rPr>
              <a:t>RA védővezető földelésének ellenállása</a:t>
            </a:r>
          </a:p>
          <a:p>
            <a:pPr>
              <a:lnSpc>
                <a:spcPct val="90000"/>
              </a:lnSpc>
            </a:pPr>
            <a:r>
              <a:rPr lang="hu-HU" sz="2000">
                <a:effectLst/>
              </a:rPr>
              <a:t>U</a:t>
            </a:r>
            <a:r>
              <a:rPr lang="hu-HU" sz="2000" baseline="-25000">
                <a:effectLst/>
              </a:rPr>
              <a:t>f</a:t>
            </a:r>
            <a:r>
              <a:rPr lang="hu-HU" sz="2000">
                <a:effectLst/>
              </a:rPr>
              <a:t> a hiba feszültség, I</a:t>
            </a:r>
            <a:r>
              <a:rPr lang="hu-HU" sz="2000" baseline="-25000">
                <a:effectLst/>
              </a:rPr>
              <a:t>f</a:t>
            </a:r>
            <a:r>
              <a:rPr lang="hu-HU" sz="2000">
                <a:effectLst/>
              </a:rPr>
              <a:t> hiba áram, U</a:t>
            </a:r>
            <a:r>
              <a:rPr lang="hu-HU" sz="2000" baseline="-25000">
                <a:effectLst/>
              </a:rPr>
              <a:t>f</a:t>
            </a:r>
            <a:r>
              <a:rPr lang="hu-HU" sz="2000">
                <a:effectLst/>
              </a:rPr>
              <a:t>=I</a:t>
            </a:r>
            <a:r>
              <a:rPr lang="hu-HU" sz="2000" baseline="-25000">
                <a:effectLst/>
              </a:rPr>
              <a:t>f</a:t>
            </a:r>
            <a:r>
              <a:rPr lang="hu-HU" sz="2000">
                <a:effectLst/>
              </a:rPr>
              <a:t>*R</a:t>
            </a:r>
            <a:r>
              <a:rPr lang="hu-HU" sz="2000" baseline="-25000">
                <a:effectLst/>
              </a:rPr>
              <a:t>A</a:t>
            </a:r>
          </a:p>
          <a:p>
            <a:pPr>
              <a:lnSpc>
                <a:spcPct val="90000"/>
              </a:lnSpc>
            </a:pPr>
            <a:r>
              <a:rPr lang="hu-HU" sz="2000">
                <a:effectLst/>
              </a:rPr>
              <a:t>R</a:t>
            </a:r>
            <a:r>
              <a:rPr lang="hu-HU" sz="2000" baseline="-25000">
                <a:effectLst/>
              </a:rPr>
              <a:t>t</a:t>
            </a:r>
            <a:r>
              <a:rPr lang="hu-HU" sz="2000">
                <a:effectLst/>
              </a:rPr>
              <a:t> a test ellenállása,</a:t>
            </a:r>
          </a:p>
          <a:p>
            <a:pPr>
              <a:lnSpc>
                <a:spcPct val="90000"/>
              </a:lnSpc>
            </a:pPr>
            <a:r>
              <a:rPr lang="hu-HU" sz="2000">
                <a:effectLst/>
              </a:rPr>
              <a:t>R</a:t>
            </a:r>
            <a:r>
              <a:rPr lang="hu-HU" sz="2000" baseline="-25000">
                <a:effectLst/>
              </a:rPr>
              <a:t>s</a:t>
            </a:r>
            <a:r>
              <a:rPr lang="hu-HU" sz="2000">
                <a:effectLst/>
              </a:rPr>
              <a:t> a cipő, a padlózat ellenállása, U</a:t>
            </a:r>
            <a:r>
              <a:rPr lang="hu-HU" sz="2000" baseline="-25000">
                <a:effectLst/>
              </a:rPr>
              <a:t>s</a:t>
            </a:r>
            <a:r>
              <a:rPr lang="hu-HU" sz="2000">
                <a:effectLst/>
              </a:rPr>
              <a:t> az erre eső feszültség</a:t>
            </a:r>
          </a:p>
          <a:p>
            <a:pPr>
              <a:lnSpc>
                <a:spcPct val="90000"/>
              </a:lnSpc>
            </a:pPr>
            <a:r>
              <a:rPr lang="hu-HU" sz="2000">
                <a:effectLst/>
              </a:rPr>
              <a:t>U</a:t>
            </a:r>
            <a:r>
              <a:rPr lang="hu-HU" sz="2000" baseline="-25000">
                <a:effectLst/>
              </a:rPr>
              <a:t>e</a:t>
            </a:r>
            <a:r>
              <a:rPr lang="hu-HU" sz="2000">
                <a:effectLst/>
              </a:rPr>
              <a:t> érintési feszültség, általában U</a:t>
            </a:r>
            <a:r>
              <a:rPr lang="hu-HU" sz="2000" baseline="-25000">
                <a:effectLst/>
              </a:rPr>
              <a:t>e</a:t>
            </a:r>
            <a:r>
              <a:rPr lang="hu-HU" sz="2000">
                <a:effectLst/>
              </a:rPr>
              <a:t> ≤ U</a:t>
            </a:r>
            <a:r>
              <a:rPr lang="hu-HU" sz="2000" baseline="-25000">
                <a:effectLst/>
              </a:rPr>
              <a:t>f</a:t>
            </a:r>
          </a:p>
        </p:txBody>
      </p:sp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916113"/>
            <a:ext cx="4594225" cy="38576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81200"/>
            <a:ext cx="7897813" cy="4543425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hu-HU" sz="2000">
                <a:effectLst/>
              </a:rPr>
              <a:t>	Az áramkörbe kerülés kisfeszültségen azt jelenti, hogy az ember két különböző testrészével két különböző potenciálon lévő részt érint.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hu-HU" sz="2000">
                <a:effectLst/>
              </a:rPr>
              <a:t>	Az áramütéses balesetek egy része úgy következik be, hogy az ember (közvetlenül, vagy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hu-HU" sz="2000">
                <a:effectLst/>
              </a:rPr>
              <a:t>	szerszámon, segédeszközön keresztül) általában a kezével üzemszerűen feszültség alatt álló (szabványos elnevezéssel: ”aktív”) részt érint, ugyanakkor nem szigetelő talajon áll, vagy más testrészével földpotenciálon lévő fémrészhez ér. Ezt a nemzetközi szabványok „közvetlen érintés”-nek, s az ezek megakadályozására szolgáló intézkedéseket „közvetlen érintés elleni védelem” - nek (újabban „alapvédelem”-nek, vagy „áramütés elleni védelemnek normál üzemben”-nek nevezi, a régi magyar szakkifejezés </a:t>
            </a:r>
            <a:r>
              <a:rPr lang="hu-HU" sz="2000" i="1">
                <a:effectLst/>
              </a:rPr>
              <a:t>érintés elleni védelem </a:t>
            </a:r>
            <a:r>
              <a:rPr lang="hu-HU" sz="2000">
                <a:effectLst/>
              </a:rPr>
              <a:t>volt). Ennek megoldásai valóban az érintést kívánják megakadályozni az aktív részek szigetelésével, burkolatba zárásával vagy megfelelő (érinthető távolságon kívüli) elhelyezésével.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>
                <a:effectLst/>
              </a:rPr>
              <a:t>Az áramütés fellépésének műszaki körülményei</a:t>
            </a:r>
          </a:p>
        </p:txBody>
      </p:sp>
    </p:spTree>
  </p:cSld>
  <p:clrMapOvr>
    <a:masterClrMapping/>
  </p:clrMapOvr>
  <p:transition>
    <p:pull dir="l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981200"/>
            <a:ext cx="8077200" cy="4687888"/>
          </a:xfrm>
        </p:spPr>
        <p:txBody>
          <a:bodyPr/>
          <a:lstStyle/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hu-HU" sz="1800">
                <a:effectLst/>
              </a:rPr>
              <a:t>	Az érintésvédelmi módok nem a testek érintését kívánják megakadályozni, hanem azt, hogy az érinthető testek tartósan (hosszabb ideig) veszélyes érintési feszültség alá kerüljenek.</a:t>
            </a: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hu-HU" sz="1800">
                <a:effectLst/>
              </a:rPr>
              <a:t>	Ennek főbb megoldásai:</a:t>
            </a: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hu-HU" sz="1800">
                <a:effectLst/>
              </a:rPr>
              <a:t>	a.) Védelem a táplálás önműködő lekapcsolásával (ezeket az érintésvédelmi módokat korábban- nagyon jellemzően- védővezetős érintésvédelmi módoknak nevezték)</a:t>
            </a: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hu-HU" sz="1800">
                <a:effectLst/>
              </a:rPr>
              <a:t>	b.) A villamos szerkezet elszigetelésével (kettős vagy megerősített szigetelésű szerkezet alkalmazása)</a:t>
            </a: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hu-HU" sz="1800">
                <a:effectLst/>
              </a:rPr>
              <a:t>	c.) Biztonsági törpefeszültségű táplálással (ez általában 50 V-nál nem nagyobb váltakozó- vagy 120 V-nál nem nagyobb egyenfeszültséget jelent, de egyes különösen veszélyes alkalmazásoknál ennek felét, negyedét, sőt nyolcadát is előírhatják a rájuk vonatkozó előírások).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Érintésvédelmi eljárások</a:t>
            </a:r>
          </a:p>
        </p:txBody>
      </p:sp>
    </p:spTree>
  </p:cSld>
  <p:clrMapOvr>
    <a:masterClrMapping/>
  </p:clrMapOvr>
  <p:transition>
    <p:pull dir="l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IP kódok</a:t>
            </a:r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1933575"/>
            <a:ext cx="7343775" cy="4924425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hu-HU" sz="2000" dirty="0">
                <a:effectLst/>
              </a:rPr>
              <a:t>	A védővezetős érintésvédelmi módok közös jellemzője, hogy ezek alkalmazásánál a villamos berendezés testét (az olyan vezetőanyagú - általában fém - érinthető részét, amely</a:t>
            </a:r>
          </a:p>
          <a:p>
            <a:pPr algn="just">
              <a:lnSpc>
                <a:spcPct val="110000"/>
              </a:lnSpc>
              <a:buFont typeface="Wingdings" pitchFamily="2" charset="2"/>
              <a:buNone/>
            </a:pPr>
            <a:r>
              <a:rPr lang="hu-HU" sz="2000" dirty="0">
                <a:effectLst/>
              </a:rPr>
              <a:t>	üzemszerűen nem áll feszültség alatt, de hiba esetén feszültség alá kerülhet) földelt (ezt az angol „</a:t>
            </a:r>
            <a:r>
              <a:rPr lang="hu-HU" sz="2000" dirty="0" err="1">
                <a:effectLst/>
              </a:rPr>
              <a:t>protecting</a:t>
            </a:r>
            <a:r>
              <a:rPr lang="hu-HU" sz="2000" dirty="0">
                <a:effectLst/>
              </a:rPr>
              <a:t> </a:t>
            </a:r>
            <a:r>
              <a:rPr lang="hu-HU" sz="2000" dirty="0" err="1">
                <a:effectLst/>
              </a:rPr>
              <a:t>earting</a:t>
            </a:r>
            <a:r>
              <a:rPr lang="hu-HU" sz="2000" dirty="0">
                <a:effectLst/>
              </a:rPr>
              <a:t>” elnevezés alapján nemzetközileg PE betűjellel, és a védővezető szigetelését zöld/sárga színezéssel jelölik) kötik össze, és a tápláló áramkört annak </a:t>
            </a:r>
            <a:r>
              <a:rPr lang="hu-HU" sz="2000" dirty="0" err="1">
                <a:effectLst/>
              </a:rPr>
              <a:t>túláramvédelme</a:t>
            </a:r>
            <a:r>
              <a:rPr lang="hu-HU" sz="2000" dirty="0">
                <a:effectLst/>
              </a:rPr>
              <a:t>, vagy az abba beiktatott áram-védőkapcsolás által rövid idő alatt önműködően kikapcsolják, ha a védővezető testzárlat következtében veszélyes nagyságú érintési feszültségre kerül.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>
                <a:effectLst/>
              </a:rPr>
              <a:t>A védővezetős érintésvédelmi módok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3600">
                <a:effectLst/>
              </a:rPr>
              <a:t>Védőföldelés közvetlenül földelt rendszerben, (TT rendszer)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1981200"/>
            <a:ext cx="4229100" cy="46164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hu-HU" sz="2000" dirty="0">
                <a:effectLst/>
              </a:rPr>
              <a:t>	A közműhálózati kisfeszültségű rendszereket (Európában mindenütt) a tápláló transzformátor	 csillagponti kivezetésénél - üzemi okokból - közvetlenül (impedancia beiktatása nélkül) leföldelik. Ezt mutatja a kétbetűs rendszerjelölés első T betűje (T=terra, földelés). Ha a fogyasztó-berendezések tesztjeit védővezetőn át ugyancsak földelik , akkor ezt a földelést mutatja a jelölés második T betűje.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hu-HU" sz="2000" dirty="0">
              <a:effectLst/>
            </a:endParaRP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2205038"/>
            <a:ext cx="3832225" cy="3889375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72</TotalTime>
  <Words>219</Words>
  <Application>Microsoft Office PowerPoint</Application>
  <PresentationFormat>Diavetítés a képernyőre (4:3 oldalarány)</PresentationFormat>
  <Paragraphs>58</Paragraphs>
  <Slides>18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19" baseType="lpstr">
      <vt:lpstr>Papír</vt:lpstr>
      <vt:lpstr>Érintésvédelem</vt:lpstr>
      <vt:lpstr>Az áram élettani hatása I.</vt:lpstr>
      <vt:lpstr>Az áram élettani hatása II</vt:lpstr>
      <vt:lpstr>Áramütés</vt:lpstr>
      <vt:lpstr>Az áramütés fellépésének műszaki körülményei</vt:lpstr>
      <vt:lpstr>Érintésvédelmi eljárások</vt:lpstr>
      <vt:lpstr>IP kódok</vt:lpstr>
      <vt:lpstr>A védővezetős érintésvédelmi módok</vt:lpstr>
      <vt:lpstr>Védőföldelés közvetlenül földelt rendszerben, (TT rendszer)</vt:lpstr>
      <vt:lpstr>TT rendszer II.</vt:lpstr>
      <vt:lpstr>Nullázás TN- rendszer</vt:lpstr>
      <vt:lpstr>TN rendszer II.</vt:lpstr>
      <vt:lpstr>TN – S rendszer</vt:lpstr>
      <vt:lpstr>A TN–C-S rendszer</vt:lpstr>
      <vt:lpstr>TN rendszer</vt:lpstr>
      <vt:lpstr>ÁVK 1f</vt:lpstr>
      <vt:lpstr>ÁVK működés elve</vt:lpstr>
      <vt:lpstr>Viszont látásra!</vt:lpstr>
    </vt:vector>
  </TitlesOfParts>
  <Company>Penta-Electric KFT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Érintésvédelem</dc:title>
  <dc:subject>Erintesvedelem</dc:subject>
  <dc:creator>Csacsi</dc:creator>
  <cp:lastModifiedBy>Villamos tagiskola</cp:lastModifiedBy>
  <cp:revision>13</cp:revision>
  <dcterms:created xsi:type="dcterms:W3CDTF">2008-11-28T21:33:42Z</dcterms:created>
  <dcterms:modified xsi:type="dcterms:W3CDTF">2011-11-15T14:42:28Z</dcterms:modified>
</cp:coreProperties>
</file>