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6A47-B83E-4BD3-83F8-D4F7751C8BE1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DC77-0FFB-4BFE-8DA1-AEDB446030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960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9DC77-0FFB-4BFE-8DA1-AEDB4460301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56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DD525F-F4CA-4162-B3DE-DB2DDB61CB7A}" type="datetimeFigureOut">
              <a:rPr lang="hu-HU" smtClean="0"/>
              <a:t>2011.11.06.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3926014-F25A-467A-A31F-C3A1BBA295A2}" type="slidenum">
              <a:rPr lang="hu-HU" smtClean="0"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csacsi19699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mailto:csacsi19699@gmail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92695"/>
            <a:ext cx="7772400" cy="2907755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Kábelek</a:t>
            </a:r>
            <a:b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b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Vezetékek</a:t>
            </a: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Rékasi Csaba</a:t>
            </a:r>
          </a:p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csacsi19699@gmail.com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2011.10.31.</a:t>
            </a:r>
            <a:endParaRPr lang="hu-H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csacsi\AppData\Local\Microsoft\Windows\Temporary Internet Files\Content.IE5\4PHJQ4HU\MP90040196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25922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sacsi\AppData\Local\Microsoft\Windows\Temporary Internet Files\Content.IE5\4PHJQ4HU\MP9004011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49631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1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hu-H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SPECIÁLIS SZIGETELŐ ANYAGOK KÁBELEK KÉSZÍTÉSÉHEZ</a:t>
            </a:r>
            <a:endParaRPr lang="hu-H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32732" y="1774346"/>
            <a:ext cx="231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Magas hőmérséklet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" y="4437062"/>
            <a:ext cx="381000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877815" y="1720797"/>
            <a:ext cx="3501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Nagy mechanikai igénybevétel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42455" y="211827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Komolyabb mechanikai igénybevételek a következők lehetnek: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koptatás, súrlódás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húzás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csavarás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hajtogatás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55" y="3949700"/>
            <a:ext cx="38100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83658" y="220266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Talán a legkézenfekvőbb a magas hőmérséklet. Itt fontosnak tartom megjegyezni, hogy a magas hőmérséklet öregíti a szigetelést. Azaz, az adott kábel mechanikai élettartama rövidebb lesz, ha azt a megengedett üzemi hőmérsékleten folyamatosan működtetik. </a:t>
            </a:r>
          </a:p>
        </p:txBody>
      </p:sp>
    </p:spTree>
    <p:extLst>
      <p:ext uri="{BB962C8B-B14F-4D97-AF65-F5344CB8AC3E}">
        <p14:creationId xmlns:p14="http://schemas.microsoft.com/office/powerpoint/2010/main" val="1106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0">
        <p:fade/>
      </p:transition>
    </mc:Choice>
    <mc:Fallback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hu-H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SPECIÁLIS SZIGETELŐ ANYAGOK KÁBELEK KÉSZÍTÉSÉHEZ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251520" y="2132856"/>
            <a:ext cx="1854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Lángállóság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1783" y="2524254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Halogénmentesség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96349" y="2909605"/>
            <a:ext cx="1654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Tűzállóság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3568" y="32941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Tömör réz vezető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MICA szalag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Térhálós polietilén keverék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Halogén mentes kitöltő réteg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Halogén mentes külső köpeny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160" y="2993462"/>
            <a:ext cx="381000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652120" y="250287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Tűzállóság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142" y="4925389"/>
            <a:ext cx="4229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Vegyszerekkel szembeni ellenállás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23142" y="5378764"/>
            <a:ext cx="3389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Vízállóság / nyomásállóság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0871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hu-HU" cap="all" dirty="0" smtClean="0"/>
              <a:t/>
            </a:r>
            <a:br>
              <a:rPr lang="hu-HU" cap="all" dirty="0" smtClean="0"/>
            </a:br>
            <a:r>
              <a:rPr lang="hu-HU" cap="all" dirty="0" smtClean="0">
                <a:solidFill>
                  <a:srgbClr val="FF0000"/>
                </a:solidFill>
              </a:rPr>
              <a:t>KÁBEL </a:t>
            </a:r>
            <a:r>
              <a:rPr lang="hu-HU" cap="all" dirty="0">
                <a:solidFill>
                  <a:srgbClr val="FF0000"/>
                </a:solidFill>
              </a:rPr>
              <a:t>PÁNCÉLOZÁS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1520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Kábel - "B" jelű páncélozás tulajdonságai: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 páncélozás alatti kábel minimális átmérője 8mm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védelmet biztosít nyomás és ütés ellen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védelmet biztosít a rágcsálók ellen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könnyű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alacsony frekvencián indukciós védelmet biztosít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hosszirányú terhelés esetén megnyúlik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a tekercselés jellege miatt még közepesen hajlítható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27288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2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5000">
        <p:circle/>
      </p:transition>
    </mc:Choice>
    <mc:Fallback>
      <p:transition spd="slow" advClick="0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PÁNCÉLOZÁS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917469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"Q" jelű páncélozás (</a:t>
            </a:r>
            <a:r>
              <a:rPr lang="hu-HU" sz="2000" b="1" u="sng" dirty="0" smtClean="0">
                <a:latin typeface="Times New Roman" pitchFamily="18" charset="0"/>
                <a:cs typeface="Times New Roman" pitchFamily="18" charset="0"/>
              </a:rPr>
              <a:t>2.ábra)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jó mechanikai védelem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húzásnak is ellenáll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elvisel kis hajlítási sugarat is</a:t>
            </a:r>
          </a:p>
        </p:txBody>
      </p:sp>
      <p:sp>
        <p:nvSpPr>
          <p:cNvPr id="4" name="Téglalap 3"/>
          <p:cNvSpPr/>
          <p:nvPr/>
        </p:nvSpPr>
        <p:spPr>
          <a:xfrm>
            <a:off x="4283967" y="1908194"/>
            <a:ext cx="1749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tulajdonságai: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26" y="2308304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1520" y="43196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"Z" jelű páncélozás (3.ábra) tulajdonságai: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25" y="4665896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507912"/>
      </p:ext>
    </p:extLst>
  </p:cSld>
  <p:clrMapOvr>
    <a:masterClrMapping/>
  </p:clrMapOvr>
  <p:transition spd="slow" advClick="0" advTm="15000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PÁNCÉLOZÁS</a:t>
            </a:r>
            <a:endParaRPr lang="hu-HU" sz="3600" dirty="0"/>
          </a:p>
        </p:txBody>
      </p:sp>
      <p:sp>
        <p:nvSpPr>
          <p:cNvPr id="3" name="Téglalap 2"/>
          <p:cNvSpPr/>
          <p:nvPr/>
        </p:nvSpPr>
        <p:spPr>
          <a:xfrm>
            <a:off x="251520" y="163996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"R" jelű páncélozás (4.ábra) tulajdonságai: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kialakítás: galvanizált körszelvényű acél sodrat 90%-os fedettséget biztosít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jó mechanikai védelem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jól viseli a húzó irányú erőket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védelmet biztosít a rágcsálók ellen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- jól hajlítható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8423"/>
            <a:ext cx="3335337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95536" y="419451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"F" jelű páncélozás: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megegyezik az "R" jelűvel csak itt a lapos acélhuzalt alkalmaznak</a:t>
            </a:r>
          </a:p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Kábel - "G" jelű (vagy "FG" jelű) páncélozás (5.ábra) tulajdonságai: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kialakítás: galvanizált lapos acél sodrat acél szalag lekötéssel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hajlíthatósága korlátozott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907556"/>
            <a:ext cx="38100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99779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</a:t>
            </a:r>
            <a:r>
              <a:rPr lang="hu-HU" sz="36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méretezése</a:t>
            </a:r>
            <a:endParaRPr lang="hu-H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4198"/>
            <a:ext cx="8784976" cy="549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20928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méretezése</a:t>
            </a:r>
            <a:endParaRPr lang="hu-HU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6024"/>
            <a:ext cx="8712968" cy="28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6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>
        <p14:flash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méretezése</a:t>
            </a:r>
            <a:endParaRPr lang="hu-H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7592"/>
            <a:ext cx="8712968" cy="271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8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Köszönöm figyelmüket!</a:t>
            </a:r>
            <a:endParaRPr lang="hu-H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80131" cy="3307763"/>
          </a:xfrm>
        </p:spPr>
        <p:txBody>
          <a:bodyPr>
            <a:noAutofit/>
          </a:bodyPr>
          <a:lstStyle/>
          <a:p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Készítette: Rékasi Csaba</a:t>
            </a:r>
          </a:p>
          <a:p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csacsi19699@gmail.com</a:t>
            </a:r>
            <a:endParaRPr lang="hu-H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Dunaújváros 2011.11.17.</a:t>
            </a:r>
            <a:endParaRPr lang="hu-H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helye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4" b="21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993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0">
        <p14:honeycomb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1114" y="304064"/>
            <a:ext cx="8229600" cy="1252728"/>
          </a:xfrm>
        </p:spPr>
        <p:txBody>
          <a:bodyPr>
            <a:normAutofit/>
          </a:bodyPr>
          <a:lstStyle/>
          <a:p>
            <a:r>
              <a:rPr lang="hu-HU" sz="3200" b="1" kern="1800" cap="all" dirty="0" smtClean="0">
                <a:solidFill>
                  <a:srgbClr val="FF0000"/>
                </a:solidFill>
                <a:latin typeface="Arial"/>
                <a:ea typeface="Times New Roman"/>
              </a:rPr>
              <a:t>ELEKTROMOS </a:t>
            </a:r>
            <a:r>
              <a:rPr lang="hu-HU" sz="3200" b="1" kern="1800" cap="all" dirty="0">
                <a:solidFill>
                  <a:srgbClr val="FF0000"/>
                </a:solidFill>
                <a:latin typeface="Arial"/>
                <a:ea typeface="Times New Roman"/>
              </a:rPr>
              <a:t>KÁBELEK VEZETŐINEK GYÁRTÁSA, ÉS KIALAKÍTÁSAIK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63486" y="2348880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Elektromos kábel ereinek gyártása és azok típusai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Itt álljunk meg egy szóra, hogy tisztázzuk a kábel általános felépítését!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     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elektromos kábel alapvetően két részből áll: egy elektromos vezető ér, ami többnyire réz vagy alumínium (bizonyos speciális esetekben lehet más is) és erre a vezetőre kerülő szigetelés mely napjainkban valamilyen műanyag 1.ábra.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24847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80291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65041"/>
          </a:xfrm>
        </p:spPr>
        <p:txBody>
          <a:bodyPr>
            <a:noAutofit/>
          </a:bodyPr>
          <a:lstStyle/>
          <a:p>
            <a:r>
              <a:rPr lang="hu-H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kábel erek anyaga</a:t>
            </a:r>
            <a:r>
              <a:rPr lang="hu-H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800" dirty="0">
                <a:latin typeface="Times New Roman" pitchFamily="18" charset="0"/>
                <a:cs typeface="Times New Roman" pitchFamily="18" charset="0"/>
              </a:rPr>
            </a:br>
            <a:endParaRPr lang="hu-H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8416" y="917912"/>
            <a:ext cx="411378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alumínium</a:t>
            </a:r>
            <a:r>
              <a:rPr lang="hu-H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előállítása bauxitból kilúgozott timföld elektrolízisével történik. A fémolvadékot ezután egalizálják (egyenlősítik), finomítják, majd további megmunkálásra alkalmas tömbökbe öntik. A tömbökből többnyire öntve hengerelt módszerrel úgynevezett '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properzi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-féle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alaphuzalt készítenek a kábelipar számára mely hasonlóan a réz alaphuzalhoz 8 mm átmérőjű de esetenként lehet 10 vagy 15mm átmérőjű is. Az alumínium tisztasága minimálisan 99,45% kell hogy legyen.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alapanyag gyártása során legalább 11 féle szennyezővel kell számolni, melyek közül a Mg és a V jelenléte növeli a legerősebben az alumínium ellenállását.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65307" y="93062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réz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legelterjedtebb villamos vezető. Az alumíniumnál kisebb az elektromos ellenállása és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hőtágulása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ezért kedveltebb a felhasználása az ilyen kábeleknek a kivitelezők körében.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kábelipari célokra alkalmas réz alapanyagát anódréz elektrolízisével állítják elő, majd az így nyert katódrezet redukáló atmoszférában újra megolvasztják és dróttuskóvá öntik. Ez lényegében egy 8mm átmérőjű rézhuzal melynek a tisztasága minimálisan 99,9% kell hogy legyen. A gyártás során legalább 16 féle különböző szennyező anyag kerülhet a rézbe, melyek a réz elektromos vezető képességét ronthatják. Ezek közül leginkább a P,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jelenléte rontja a réz vezetőképességét.</a:t>
            </a:r>
          </a:p>
        </p:txBody>
      </p:sp>
    </p:spTree>
    <p:extLst>
      <p:ext uri="{BB962C8B-B14F-4D97-AF65-F5344CB8AC3E}">
        <p14:creationId xmlns:p14="http://schemas.microsoft.com/office/powerpoint/2010/main" val="2118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split orient="vert"/>
      </p:transition>
    </mc:Choice>
    <mc:Fallback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rgbClr val="FF0000"/>
                </a:solidFill>
              </a:rPr>
              <a:t>A kábel erek gyártása</a:t>
            </a:r>
            <a:endParaRPr lang="hu-HU" sz="4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3356992"/>
            <a:ext cx="4032448" cy="336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03" y="3301704"/>
            <a:ext cx="3744416" cy="34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51520" y="1484784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húzószerszám anyaga keményfém, vagy gyémánt lehet 2.ábra. A húzószerszámon áthúzott huzal átmérője lecsökken, hossza eközben nyúlik 2a.ábra.</a:t>
            </a:r>
          </a:p>
        </p:txBody>
      </p:sp>
    </p:spTree>
    <p:extLst>
      <p:ext uri="{BB962C8B-B14F-4D97-AF65-F5344CB8AC3E}">
        <p14:creationId xmlns:p14="http://schemas.microsoft.com/office/powerpoint/2010/main" val="242280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Vezetékek típusai</a:t>
            </a:r>
            <a:endParaRPr lang="hu-H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484784"/>
            <a:ext cx="547260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825" y="3429000"/>
            <a:ext cx="547260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5301208"/>
            <a:ext cx="5472607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9521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hu-HU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hu-HU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KÁBEL SZIGETELÉSE, ANYAGA, ÉS GYÁRTÁSI MÓDSZERE</a:t>
            </a:r>
            <a: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2060848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A szigetelő anyagok és a velük történő szigetelés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A szigetelési eljárás megválasztását szinte teljes mértékben a felhasználás körülménye dönti el. Ezért a gyártók a különféle feladatokhoz, annak megfelelő szigeteléseket alkalmaznak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kábelek és vezetékek szigetelőrétegét általában egy vagy több szigetelőanyag, illetve szigetelőanyagok kombinációja képezi. Vegyük sorra a legáltalánosabb szigetelő anyagokat, és azok tulajdonságait, felhasználási területeit</a:t>
            </a:r>
            <a:r>
              <a:rPr lang="hu-H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9004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hu-HU" cap="all" dirty="0">
                <a:solidFill>
                  <a:srgbClr val="FF0000"/>
                </a:solidFill>
              </a:rPr>
              <a:t>KÁBEL SZIGETELÉSE, ANYAGA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8190" y="1772816"/>
            <a:ext cx="3238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Papír és a szigetelő masszák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0" y="2126529"/>
            <a:ext cx="285908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411897" y="1772816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 err="1">
                <a:latin typeface="Times New Roman" pitchFamily="18" charset="0"/>
                <a:cs typeface="Times New Roman" pitchFamily="18" charset="0"/>
              </a:rPr>
              <a:t>Szálasanyagok</a:t>
            </a:r>
            <a:endParaRPr lang="hu-HU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093"/>
            <a:ext cx="28590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1115616" y="4025658"/>
            <a:ext cx="1040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Lakkok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5" y="4397776"/>
            <a:ext cx="2859087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5411897" y="4213110"/>
            <a:ext cx="2595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PVC (</a:t>
            </a:r>
            <a:r>
              <a:rPr lang="hu-HU" sz="2000" b="1" u="sng" dirty="0" err="1">
                <a:latin typeface="Times New Roman" pitchFamily="18" charset="0"/>
                <a:cs typeface="Times New Roman" pitchFamily="18" charset="0"/>
              </a:rPr>
              <a:t>polivinil-klorid</a:t>
            </a: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76" y="4724491"/>
            <a:ext cx="28590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64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5000">
        <p:cut/>
      </p:transition>
    </mc:Choice>
    <mc:Fallback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all" dirty="0">
                <a:solidFill>
                  <a:srgbClr val="FF0000"/>
                </a:solidFill>
              </a:rPr>
              <a:t>KÁBEL SZIGETELÉSE, ANYAGA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1988840"/>
            <a:ext cx="2101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PE (polietilén)</a:t>
            </a:r>
          </a:p>
        </p:txBody>
      </p:sp>
      <p:sp>
        <p:nvSpPr>
          <p:cNvPr id="5" name="Téglalap 4"/>
          <p:cNvSpPr/>
          <p:nvPr/>
        </p:nvSpPr>
        <p:spPr>
          <a:xfrm>
            <a:off x="635495" y="2636912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Levegő</a:t>
            </a:r>
          </a:p>
        </p:txBody>
      </p:sp>
      <p:sp>
        <p:nvSpPr>
          <p:cNvPr id="6" name="Téglalap 5"/>
          <p:cNvSpPr/>
          <p:nvPr/>
        </p:nvSpPr>
        <p:spPr>
          <a:xfrm>
            <a:off x="4815796" y="2019618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u="sng" dirty="0">
                <a:latin typeface="Times New Roman" pitchFamily="18" charset="0"/>
                <a:cs typeface="Times New Roman" pitchFamily="18" charset="0"/>
              </a:rPr>
              <a:t>Gumi szigetelés</a:t>
            </a:r>
            <a:endParaRPr lang="hu-HU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6370"/>
            <a:ext cx="3810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7024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SPECIÁLIS SZIGETELŐ ANYAGOK KÁBELEK KÉSZÍTÉSÉHEZ</a:t>
            </a:r>
            <a:endParaRPr lang="hu-H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83568" y="177281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>
                <a:latin typeface="Times New Roman" pitchFamily="18" charset="0"/>
                <a:cs typeface="Times New Roman" pitchFamily="18" charset="0"/>
              </a:rPr>
              <a:t>Ilyen berendezések működnek az ipar számos területén pl.: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vegyipar, ahol a külső hatások megszámlálhatatlan variációja léphet fel,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robottechnika, ahol a 24 órás üzemben dolgozó robotok megállás nélkül mozgatják a rájuk szerelt kábeleket,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kohászat, ahol magas hőmérséklet terhelheti a rendszereket,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az atomerőművek, ahol magas hőmérsékletnek és esetleges sugárzásnak vannak kitéve a kábelek,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a bányászat ahol a középfeszültségű (6 kV- 35kV) hálózatot hajlékony gumikábeleken kell továbbítani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tengeri kábel fektetés, sós vízben a víz nyomása alatt,</a:t>
            </a:r>
            <a:br>
              <a:rPr lang="hu-HU" sz="2400" dirty="0">
                <a:latin typeface="Times New Roman" pitchFamily="18" charset="0"/>
                <a:cs typeface="Times New Roman" pitchFamily="18" charset="0"/>
              </a:rPr>
            </a:b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- stb.</a:t>
            </a:r>
          </a:p>
        </p:txBody>
      </p:sp>
    </p:spTree>
    <p:extLst>
      <p:ext uri="{BB962C8B-B14F-4D97-AF65-F5344CB8AC3E}">
        <p14:creationId xmlns:p14="http://schemas.microsoft.com/office/powerpoint/2010/main" val="321033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0">
        <p:split orient="vert"/>
      </p:transition>
    </mc:Choice>
    <mc:Fallback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442</Words>
  <Application>Microsoft Office PowerPoint</Application>
  <PresentationFormat>Diavetítés a képernyőre (4:3 oldalarány)</PresentationFormat>
  <Paragraphs>73</Paragraphs>
  <Slides>18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Hullám</vt:lpstr>
      <vt:lpstr>Kábelek és  Vezetékek</vt:lpstr>
      <vt:lpstr>ELEKTROMOS KÁBELEK VEZETŐINEK GYÁRTÁSA, ÉS KIALAKÍTÁSAIK</vt:lpstr>
      <vt:lpstr>A kábel erek anyaga </vt:lpstr>
      <vt:lpstr>A kábel erek gyártása</vt:lpstr>
      <vt:lpstr>Vezetékek típusai</vt:lpstr>
      <vt:lpstr>  KÁBEL SZIGETELÉSE, ANYAGA, ÉS GYÁRTÁSI MÓDSZERE </vt:lpstr>
      <vt:lpstr>KÁBEL SZIGETELÉSE, ANYAGA</vt:lpstr>
      <vt:lpstr>KÁBEL SZIGETELÉSE, ANYAGA</vt:lpstr>
      <vt:lpstr>SPECIÁLIS SZIGETELŐ ANYAGOK KÁBELEK KÉSZÍTÉSÉHEZ</vt:lpstr>
      <vt:lpstr>SPECIÁLIS SZIGETELŐ ANYAGOK KÁBELEK KÉSZÍTÉSÉHEZ</vt:lpstr>
      <vt:lpstr>SPECIÁLIS SZIGETELŐ ANYAGOK KÁBELEK KÉSZÍTÉSÉHEZ</vt:lpstr>
      <vt:lpstr> KÁBEL PÁNCÉLOZÁS </vt:lpstr>
      <vt:lpstr>KÁBEL PÁNCÉLOZÁS</vt:lpstr>
      <vt:lpstr>KÁBEL PÁNCÉLOZÁS</vt:lpstr>
      <vt:lpstr>KÁBEL méretezése</vt:lpstr>
      <vt:lpstr>KÁBEL méretezése</vt:lpstr>
      <vt:lpstr>KÁBEL méretezése</vt:lpstr>
      <vt:lpstr> Köszönöm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csacsi</dc:creator>
  <cp:lastModifiedBy>csacsi</cp:lastModifiedBy>
  <cp:revision>23</cp:revision>
  <dcterms:created xsi:type="dcterms:W3CDTF">2011-10-31T17:35:53Z</dcterms:created>
  <dcterms:modified xsi:type="dcterms:W3CDTF">2011-11-06T13:48:58Z</dcterms:modified>
</cp:coreProperties>
</file>