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9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77FD6-BBA3-45D6-AC1F-E80DD42ECBB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F1D25-ECA7-4F11-8E7C-0E0EC38B42E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D45C2-4CE9-41F4-A231-51D487360BAE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57512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B91D60-31DA-4C31-AB0A-B5A6B6510676}" type="datetimeFigureOut">
              <a:rPr lang="hu-HU" smtClean="0"/>
              <a:pPr/>
              <a:t>2011.11.15.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8C52B7-7660-4812-B90A-466F4A1F46A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sacsi19699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ialcomp.hu/uploads/ipari_elektronika/benedict/k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://translate.googleusercontent.com/translate_c?hl=hu&amp;langpair=en|hu&amp;rurl=translate.google.com&amp;twu=1&amp;u=http://en.wikipedia.org/wiki/Float_switch&amp;usg=ALkJrhjHO4azpq4J74cKD_yB6q8EWaIqsw" TargetMode="External"/><Relationship Id="rId18" Type="http://schemas.openxmlformats.org/officeDocument/2006/relationships/hyperlink" Target="http://translate.googleusercontent.com/translate_c?hl=hu&amp;langpair=en|hu&amp;rurl=translate.google.com&amp;twu=1&amp;u=http://en.wikipedia.org/wiki/Kill_switch&amp;usg=ALkJrhj7ddsW7-Fpfaxz3UIf6fAg-CUwSA" TargetMode="External"/><Relationship Id="rId26" Type="http://schemas.openxmlformats.org/officeDocument/2006/relationships/hyperlink" Target="http://translate.googleusercontent.com/translate_c?hl=hu&amp;langpair=en|hu&amp;rurl=translate.google.com&amp;twu=1&amp;u=http://en.wikipedia.org/wiki/Network_protector&amp;usg=ALkJrhiT_wbxxTIGCZQCp2YsEYaFZZVoag" TargetMode="External"/><Relationship Id="rId39" Type="http://schemas.openxmlformats.org/officeDocument/2006/relationships/hyperlink" Target="http://translate.googleusercontent.com/translate_c?hl=hu&amp;langpair=en|hu&amp;rurl=translate.google.com&amp;twu=1&amp;u=http://en.wikipedia.org/wiki/Strowger_switch&amp;usg=ALkJrhh-VHuBGSd9HKtA3Ytn0ZAMRcZZJg" TargetMode="External"/><Relationship Id="rId3" Type="http://schemas.openxmlformats.org/officeDocument/2006/relationships/hyperlink" Target="http://translate.googleusercontent.com/translate_c?hl=hu&amp;langpair=en|hu&amp;rurl=translate.google.com&amp;twu=1&amp;u=http://en.wikipedia.org/wiki/Centrifugal_switch&amp;usg=ALkJrhhMNvHuTBDRmj6E3vfXZyKPA1y-jw" TargetMode="External"/><Relationship Id="rId21" Type="http://schemas.openxmlformats.org/officeDocument/2006/relationships/hyperlink" Target="http://translate.googleusercontent.com/translate_c?hl=hu&amp;langpair=en|hu&amp;rurl=translate.google.com&amp;twu=1&amp;u=http://en.wikipedia.org/wiki/Membrane_switch&amp;usg=ALkJrhjXJQrUTuL11jsIgzWPgO6t0Glcow" TargetMode="External"/><Relationship Id="rId34" Type="http://schemas.openxmlformats.org/officeDocument/2006/relationships/hyperlink" Target="http://translate.googleusercontent.com/translate_c?hl=hu&amp;langpair=en|hu&amp;rurl=translate.google.com&amp;twu=1&amp;u=http://en.wikipedia.org/wiki/Rotary_switch&amp;usg=ALkJrhiQJ4-sKLOSDsak2M9_5XnppxWjJA" TargetMode="External"/><Relationship Id="rId42" Type="http://schemas.openxmlformats.org/officeDocument/2006/relationships/hyperlink" Target="http://translate.googleusercontent.com/translate_c?hl=hu&amp;langpair=en|hu&amp;rurl=translate.google.com&amp;twu=1&amp;u=http://en.wikipedia.org/wiki/Switchgear&amp;usg=ALkJrhhrg-Og7fJWRkVWnjr34GajQvAF5w" TargetMode="External"/><Relationship Id="rId47" Type="http://schemas.openxmlformats.org/officeDocument/2006/relationships/hyperlink" Target="http://translate.googleusercontent.com/translate_c?hl=hu&amp;langpair=en|hu&amp;rurl=translate.google.com&amp;twu=1&amp;u=http://en.wikipedia.org/wiki/Vandal_resistant_switch&amp;usg=ALkJrhhQiHEC6kcHAWamAAJXPn-Nu9OqnA" TargetMode="External"/><Relationship Id="rId7" Type="http://schemas.openxmlformats.org/officeDocument/2006/relationships/hyperlink" Target="http://translate.googleusercontent.com/translate_c?hl=hu&amp;langpair=en|hu&amp;rurl=translate.google.com&amp;twu=1&amp;u=http://en.wikipedia.org/wiki/Crossbar_switch&amp;usg=ALkJrhhR0k0ua0neKExmbfh6x9BtzuJlFw" TargetMode="External"/><Relationship Id="rId12" Type="http://schemas.openxmlformats.org/officeDocument/2006/relationships/hyperlink" Target="http://translate.googleusercontent.com/translate_c?hl=hu&amp;langpair=en|hu&amp;rurl=translate.google.com&amp;twu=1&amp;u=http://en.wikipedia.org/wiki/Flip-flop_(electronics)&amp;usg=ALkJrhi7pXP-DxV9O_0_8Ga4zOXODgGkAw" TargetMode="External"/><Relationship Id="rId17" Type="http://schemas.openxmlformats.org/officeDocument/2006/relationships/hyperlink" Target="http://translate.googleusercontent.com/translate_c?hl=hu&amp;langpair=en|hu&amp;rurl=translate.google.com&amp;twu=1&amp;u=http://en.wikipedia.org/wiki/Key_switch&amp;usg=ALkJrhiS1vps7rIZrhDWeezBopqSHJT1aQ" TargetMode="External"/><Relationship Id="rId25" Type="http://schemas.openxmlformats.org/officeDocument/2006/relationships/hyperlink" Target="http://translate.googleusercontent.com/translate_c?hl=hu&amp;langpair=en|hu&amp;rurl=translate.google.com&amp;twu=1&amp;u=http://en.wikipedia.org/wiki/Multiway_switching&amp;usg=ALkJrhgrdNYsvU0oa-CWZxkSRVQFo4VFsg" TargetMode="External"/><Relationship Id="rId33" Type="http://schemas.openxmlformats.org/officeDocument/2006/relationships/hyperlink" Target="http://translate.googleusercontent.com/translate_c?hl=hu&amp;langpair=en|hu&amp;rurl=translate.google.com&amp;twu=1&amp;u=http://en.wikipedia.org/wiki/RF_Switch_Matrix&amp;usg=ALkJrhit2X94x4AThsGY_wbC6UV5SMfONQ" TargetMode="External"/><Relationship Id="rId38" Type="http://schemas.openxmlformats.org/officeDocument/2006/relationships/hyperlink" Target="http://translate.googleusercontent.com/translate_c?hl=hu&amp;langpair=en|hu&amp;rurl=translate.google.com&amp;twu=1&amp;u=http://en.wikipedia.org/wiki/Stepping_switch&amp;usg=ALkJrhjLYOQPiz-hgQ9sz14gZUy8zu8spw" TargetMode="External"/><Relationship Id="rId46" Type="http://schemas.openxmlformats.org/officeDocument/2006/relationships/hyperlink" Target="http://translate.googleusercontent.com/translate_c?hl=hu&amp;langpair=en|hu&amp;rurl=translate.google.com&amp;twu=1&amp;u=http://en.wikipedia.org/wiki/Transfer_switch&amp;usg=ALkJrhiS-5ZcVWZStqLsozkJI84mkwOCKA" TargetMode="External"/><Relationship Id="rId2" Type="http://schemas.openxmlformats.org/officeDocument/2006/relationships/hyperlink" Target="http://translate.googleusercontent.com/translate_c?hl=hu&amp;langpair=en|hu&amp;rurl=translate.google.com&amp;twu=1&amp;u=http://en.wikipedia.org/wiki/Analogue_switch&amp;usg=ALkJrhjOFaYkFiaR__EJ6r7feCUxwRADEA" TargetMode="External"/><Relationship Id="rId16" Type="http://schemas.openxmlformats.org/officeDocument/2006/relationships/hyperlink" Target="http://translate.googleusercontent.com/translate_c?hl=hu&amp;langpair=en|hu&amp;rurl=translate.google.com&amp;twu=1&amp;u=http://en.wikipedia.org/wiki/Isolator_switch&amp;usg=ALkJrhh4QIEI9C7JYahcGaUFwqLu6XgAoQ" TargetMode="External"/><Relationship Id="rId20" Type="http://schemas.openxmlformats.org/officeDocument/2006/relationships/hyperlink" Target="http://translate.googleusercontent.com/translate_c?hl=hu&amp;langpair=en|hu&amp;rurl=translate.google.com&amp;twu=1&amp;u=http://en.wikipedia.org/wiki/Load_control_switch&amp;usg=ALkJrhh-EHo3Zl5YzDdEjwdtIFP5oH2j4w" TargetMode="External"/><Relationship Id="rId29" Type="http://schemas.openxmlformats.org/officeDocument/2006/relationships/hyperlink" Target="http://translate.googleusercontent.com/translate_c?hl=hu&amp;langpair=en|hu&amp;rurl=translate.google.com&amp;twu=1&amp;u=http://en.wikipedia.org/wiki/Pull_switch&amp;usg=ALkJrhjs3QBB12kExrB50UrLwhtri06sgQ" TargetMode="External"/><Relationship Id="rId41" Type="http://schemas.openxmlformats.org/officeDocument/2006/relationships/hyperlink" Target="http://translate.googleusercontent.com/translate_c?hl=hu&amp;langpair=en|hu&amp;rurl=translate.google.com&amp;twu=1&amp;u=http://en.wikipedia.org/wiki/Switchboard&amp;usg=ALkJrhgxtk5nwBlZzrgOv-SX7iLP3a4l9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anslate.googleusercontent.com/translate_c?hl=hu&amp;langpair=en|hu&amp;rurl=translate.google.com&amp;twu=1&amp;u=http://en.wikipedia.org/wiki/Contactor&amp;usg=ALkJrhjRNufZC-EYXlyOd_emTFHIGxQnXQ" TargetMode="External"/><Relationship Id="rId11" Type="http://schemas.openxmlformats.org/officeDocument/2006/relationships/hyperlink" Target="http://translate.googleusercontent.com/translate_c?hl=hu&amp;langpair=en|hu&amp;rurl=translate.google.com&amp;twu=1&amp;u=http://en.wikipedia.org/wiki/Fireman's_switch&amp;usg=ALkJrhj2RE5_5T4cbCo_Dy1hpjaUCozaOA" TargetMode="External"/><Relationship Id="rId24" Type="http://schemas.openxmlformats.org/officeDocument/2006/relationships/hyperlink" Target="http://translate.googleusercontent.com/translate_c?hl=hu&amp;langpair=en|hu&amp;rurl=translate.google.com&amp;twu=1&amp;u=http://en.wikipedia.org/wiki/Multivibrator&amp;usg=ALkJrhhcJXMQNp9xQcex0ML9Vi8uuyKdJA" TargetMode="External"/><Relationship Id="rId32" Type="http://schemas.openxmlformats.org/officeDocument/2006/relationships/hyperlink" Target="http://translate.googleusercontent.com/translate_c?hl=hu&amp;langpair=en|hu&amp;rurl=translate.google.com&amp;twu=1&amp;u=http://en.wikipedia.org/wiki/Relay&amp;usg=ALkJrhiXVRo1IxkWx76I8PF6U3HT-uHVJw" TargetMode="External"/><Relationship Id="rId37" Type="http://schemas.openxmlformats.org/officeDocument/2006/relationships/hyperlink" Target="http://translate.googleusercontent.com/translate_c?hl=hu&amp;langpair=en|hu&amp;rurl=translate.google.com&amp;twu=1&amp;u=http://en.wikipedia.org/wiki/Slotted_optical_switch&amp;usg=ALkJrhg1VVQ0HwmYe1KbCtBWkFYNFPIuvg" TargetMode="External"/><Relationship Id="rId40" Type="http://schemas.openxmlformats.org/officeDocument/2006/relationships/hyperlink" Target="http://translate.googleusercontent.com/translate_c?hl=hu&amp;langpair=en|hu&amp;rurl=translate.google.com&amp;twu=1&amp;u=http://en.wikipedia.org/wiki/Switch_access&amp;usg=ALkJrhhBIU4QSSHh3deNjrecPsINdY7_yA" TargetMode="External"/><Relationship Id="rId45" Type="http://schemas.openxmlformats.org/officeDocument/2006/relationships/hyperlink" Target="http://translate.googleusercontent.com/translate_c?hl=hu&amp;langpair=en|hu&amp;rurl=translate.google.com&amp;twu=1&amp;u=http://en.wikipedia.org/wiki/Touch_switch&amp;usg=ALkJrhj9Nq2vNHrv1ece2DPi-sJrIoVFLA" TargetMode="External"/><Relationship Id="rId5" Type="http://schemas.openxmlformats.org/officeDocument/2006/relationships/hyperlink" Target="http://translate.googleusercontent.com/translate_c?hl=hu&amp;langpair=en|hu&amp;rurl=translate.google.com&amp;twu=1&amp;u=http://en.wikipedia.org/wiki/Commutator_(electric)&amp;usg=ALkJrhh9WcveWtS2Qj-9AdPzANdl18tzvg" TargetMode="External"/><Relationship Id="rId15" Type="http://schemas.openxmlformats.org/officeDocument/2006/relationships/hyperlink" Target="http://translate.googleusercontent.com/translate_c?hl=hu&amp;langpair=en|hu&amp;rurl=translate.google.com&amp;twu=1&amp;u=http://en.wikipedia.org/wiki/Inertial_switch&amp;usg=ALkJrhiQK5dD1vSyxe4D3nwp2Uu2Lw7N5A" TargetMode="External"/><Relationship Id="rId23" Type="http://schemas.openxmlformats.org/officeDocument/2006/relationships/hyperlink" Target="http://translate.googleusercontent.com/translate_c?hl=hu&amp;langpair=en|hu&amp;rurl=translate.google.com&amp;twu=1&amp;u=http://en.wikipedia.org/wiki/Micro_switch&amp;usg=ALkJrhig25EWbHyHt_w0MT7afuC4z7MuiA" TargetMode="External"/><Relationship Id="rId28" Type="http://schemas.openxmlformats.org/officeDocument/2006/relationships/hyperlink" Target="http://translate.googleusercontent.com/translate_c?hl=hu&amp;langpair=en|hu&amp;rurl=translate.google.com&amp;twu=1&amp;u=http://en.wikipedia.org/wiki/Pressure_switch&amp;usg=ALkJrhgWEHucrJFiF8qups1YJlYn0ldZtw" TargetMode="External"/><Relationship Id="rId36" Type="http://schemas.openxmlformats.org/officeDocument/2006/relationships/hyperlink" Target="http://translate.googleusercontent.com/translate_c?hl=hu&amp;langpair=en|hu&amp;rurl=translate.google.com&amp;twu=1&amp;u=http://en.wikipedia.org/wiki/Sense_switch&amp;usg=ALkJrhg1-EXim4cxQ_hM2PHVuZKa7-QFqg" TargetMode="External"/><Relationship Id="rId49" Type="http://schemas.openxmlformats.org/officeDocument/2006/relationships/hyperlink" Target="http://translate.googleusercontent.com/translate_c?hl=hu&amp;langpair=en|hu&amp;rurl=translate.google.com&amp;twu=1&amp;u=http://en.wikipedia.org/wiki/Wireless_light_switch&amp;usg=ALkJrhhKm6YDp0lmjXFv0WjcGlaveBw1HQ" TargetMode="External"/><Relationship Id="rId10" Type="http://schemas.openxmlformats.org/officeDocument/2006/relationships/hyperlink" Target="http://translate.googleusercontent.com/translate_c?hl=hu&amp;langpair=en|hu&amp;rurl=translate.google.com&amp;twu=1&amp;u=http://en.wikipedia.org/wiki/DIP_switch&amp;usg=ALkJrhhgDikZqlnx22_xET_1S6uu5FaWRw" TargetMode="External"/><Relationship Id="rId19" Type="http://schemas.openxmlformats.org/officeDocument/2006/relationships/hyperlink" Target="http://translate.googleusercontent.com/translate_c?hl=hu&amp;langpair=en|hu&amp;rurl=translate.google.com&amp;twu=1&amp;u=http://en.wikipedia.org/wiki/Latching_switch&amp;usg=ALkJrhiKOuJWlaD1qXx0kCOPqIEEAdPHjA" TargetMode="External"/><Relationship Id="rId31" Type="http://schemas.openxmlformats.org/officeDocument/2006/relationships/hyperlink" Target="http://translate.googleusercontent.com/translate_c?hl=hu&amp;langpair=en|hu&amp;rurl=translate.google.com&amp;twu=1&amp;u=http://en.wikipedia.org/wiki/Reed_switch&amp;usg=ALkJrhiWivCHRz0KYuAHtyemyt-Og2SH2g" TargetMode="External"/><Relationship Id="rId44" Type="http://schemas.openxmlformats.org/officeDocument/2006/relationships/hyperlink" Target="http://translate.googleusercontent.com/translate_c?hl=hu&amp;langpair=en|hu&amp;rurl=translate.google.com&amp;twu=1&amp;u=http://en.wikipedia.org/wiki/Time_switch&amp;usg=ALkJrhhPuUqVb9PSMbG7m5stEQfpGTJMPw" TargetMode="External"/><Relationship Id="rId4" Type="http://schemas.openxmlformats.org/officeDocument/2006/relationships/hyperlink" Target="http://translate.googleusercontent.com/translate_c?hl=hu&amp;langpair=en|hu&amp;rurl=translate.google.com&amp;twu=1&amp;u=http://en.wikipedia.org/wiki/Circuit_breaker&amp;usg=ALkJrhjwjhURlK9p6l1-XItM2Zgz14BfJg" TargetMode="External"/><Relationship Id="rId9" Type="http://schemas.openxmlformats.org/officeDocument/2006/relationships/hyperlink" Target="http://translate.googleusercontent.com/translate_c?hl=hu&amp;langpair=en|hu&amp;rurl=translate.google.com&amp;twu=1&amp;u=http://en.wikipedia.org/wiki/Dead_man's_switch&amp;usg=ALkJrhj2GLZumNcu0wfRQSanM6VVoA-WJg" TargetMode="External"/><Relationship Id="rId14" Type="http://schemas.openxmlformats.org/officeDocument/2006/relationships/hyperlink" Target="http://translate.googleusercontent.com/translate_c?hl=hu&amp;langpair=en|hu&amp;rurl=translate.google.com&amp;twu=1&amp;u=http://en.wikipedia.org/wiki/Hall-effect_switch&amp;usg=ALkJrhgUKzyHhN9wmcS4Lso_b9etUSuBcA" TargetMode="External"/><Relationship Id="rId22" Type="http://schemas.openxmlformats.org/officeDocument/2006/relationships/hyperlink" Target="http://translate.googleusercontent.com/translate_c?hl=hu&amp;langpair=en|hu&amp;rurl=translate.google.com&amp;twu=1&amp;u=http://en.wikipedia.org/wiki/Mercury_switch&amp;usg=ALkJrhgz1bV_lseOiUCYPCcd2UFbAL7SGg" TargetMode="External"/><Relationship Id="rId27" Type="http://schemas.openxmlformats.org/officeDocument/2006/relationships/hyperlink" Target="http://translate.googleusercontent.com/translate_c?hl=hu&amp;langpair=en|hu&amp;rurl=translate.google.com&amp;twu=1&amp;u=http://en.wikipedia.org/wiki/Piezo_switch&amp;usg=ALkJrhhSBM9wJs46pipyJFiwAtf8g5bRoA" TargetMode="External"/><Relationship Id="rId30" Type="http://schemas.openxmlformats.org/officeDocument/2006/relationships/hyperlink" Target="http://translate.googleusercontent.com/translate_c?hl=hu&amp;langpair=en|hu&amp;rurl=translate.google.com&amp;twu=1&amp;u=http://en.wikipedia.org/wiki/Push_switch&amp;usg=ALkJrhh5GqG2AiG8lXPoQxb8SJQXOsB9pQ" TargetMode="External"/><Relationship Id="rId35" Type="http://schemas.openxmlformats.org/officeDocument/2006/relationships/hyperlink" Target="http://translate.googleusercontent.com/translate_c?hl=hu&amp;langpair=en|hu&amp;rurl=translate.google.com&amp;twu=1&amp;u=http://en.wikipedia.org/wiki/Sail_switch&amp;usg=ALkJrhgMqP3zDon-27N43NZKvJv3J44XEw" TargetMode="External"/><Relationship Id="rId43" Type="http://schemas.openxmlformats.org/officeDocument/2006/relationships/hyperlink" Target="http://translate.googleusercontent.com/translate_c?hl=hu&amp;langpair=en|hu&amp;rurl=translate.google.com&amp;twu=1&amp;u=http://en.wikipedia.org/wiki/Thermal_switch&amp;usg=ALkJrhhDnBdUhbd24G2tE4-KOUWoTmB9VQ" TargetMode="External"/><Relationship Id="rId48" Type="http://schemas.openxmlformats.org/officeDocument/2006/relationships/hyperlink" Target="http://translate.googleusercontent.com/translate_c?hl=hu&amp;langpair=en|hu&amp;rurl=translate.google.com&amp;twu=1&amp;u=http://en.wikipedia.org/wiki/Wetting_current&amp;usg=ALkJrhgAlXH1XE0aoIcEaAUfq3wLLHaRqQ" TargetMode="External"/><Relationship Id="rId8" Type="http://schemas.openxmlformats.org/officeDocument/2006/relationships/hyperlink" Target="http://translate.googleusercontent.com/translate_c?hl=hu&amp;langpair=en|hu&amp;rurl=translate.google.com&amp;twu=1&amp;u=http://en.wikipedia.org/wiki/Cutout&amp;usg=ALkJrhiQyJtkj9O6dHoanh1vMnyRf7tXT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dirty="0" smtClean="0">
                <a:latin typeface="Times New Roman" pitchFamily="18" charset="0"/>
                <a:cs typeface="Times New Roman" pitchFamily="18" charset="0"/>
              </a:rPr>
            </a:b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23116" y="641372"/>
            <a:ext cx="5897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Köszöntöm önöket!!</a:t>
            </a:r>
            <a:endParaRPr lang="hu-H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04189" y="2006883"/>
            <a:ext cx="2735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kapcsolók</a:t>
            </a:r>
            <a:endParaRPr lang="hu-H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05280" y="3861048"/>
            <a:ext cx="63289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Készitette</a:t>
            </a:r>
            <a:r>
              <a:rPr lang="hu-H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Rékasi Csaba</a:t>
            </a:r>
          </a:p>
          <a:p>
            <a:pPr algn="ctr"/>
            <a:r>
              <a:rPr lang="hu-H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hu-H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csacsi19699@gmail.com</a:t>
            </a:r>
            <a:endParaRPr lang="hu-H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Dunaújvaros</a:t>
            </a:r>
            <a:r>
              <a:rPr lang="hu-H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2011.11.07.</a:t>
            </a:r>
          </a:p>
          <a:p>
            <a:pPr algn="ctr"/>
            <a:r>
              <a:rPr lang="hu-H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Tel:+36309974724</a:t>
            </a:r>
            <a:endParaRPr lang="hu-H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678847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2059" y="260648"/>
            <a:ext cx="6936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Adatátviteli kapcsoló</a:t>
            </a:r>
            <a:endParaRPr lang="hu-H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140968"/>
            <a:ext cx="5112568" cy="352839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37524" y="1340768"/>
            <a:ext cx="89064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adatátviteli kapcsoló (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 érdekessége, hogy ezen elrendezésben az átkapcsolást nem egy harmadik, külső kar vagy vezetőn folyó áram idézi elő, hanem a tápláló irányból érkező adat elején található célcímet reprezentáló bitsorozat. A kapcsolási irány pedig az eszközben dinamikusan (bár lehetne statikusan is) eltárolt feladó címek alapján történik: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98845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Építő iparban alkalmazott kapcsolók</a:t>
            </a:r>
            <a:endParaRPr lang="hu-HU" sz="4000" dirty="0"/>
          </a:p>
        </p:txBody>
      </p:sp>
      <p:sp>
        <p:nvSpPr>
          <p:cNvPr id="5" name="Téglalap 4"/>
          <p:cNvSpPr/>
          <p:nvPr/>
        </p:nvSpPr>
        <p:spPr>
          <a:xfrm>
            <a:off x="0" y="20002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FF00"/>
                </a:solidFill>
                <a:latin typeface="Times New Roman"/>
              </a:rPr>
              <a:t>Egypólusú, egysarkú, </a:t>
            </a:r>
            <a:r>
              <a:rPr lang="hu-HU" b="1" dirty="0" err="1" smtClean="0">
                <a:solidFill>
                  <a:srgbClr val="FFFF00"/>
                </a:solidFill>
                <a:latin typeface="Times New Roman"/>
              </a:rPr>
              <a:t>egyáramkörös</a:t>
            </a:r>
            <a:r>
              <a:rPr lang="hu-HU" b="1" dirty="0" smtClean="0">
                <a:solidFill>
                  <a:srgbClr val="FFFF00"/>
                </a:solidFill>
                <a:latin typeface="Times New Roman"/>
              </a:rPr>
              <a:t>, 101 </a:t>
            </a:r>
            <a:r>
              <a:rPr lang="hu-HU" b="1" dirty="0" err="1" smtClean="0">
                <a:solidFill>
                  <a:srgbClr val="FFFF00"/>
                </a:solidFill>
                <a:latin typeface="Times New Roman"/>
              </a:rPr>
              <a:t>-es</a:t>
            </a:r>
            <a:r>
              <a:rPr lang="hu-HU" b="1" dirty="0" smtClean="0">
                <a:solidFill>
                  <a:srgbClr val="FFFF00"/>
                </a:solidFill>
                <a:latin typeface="Times New Roman"/>
              </a:rPr>
              <a:t> kapcsoló: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Egy fogyasztó (</a:t>
            </a:r>
            <a:r>
              <a:rPr lang="hu-HU" dirty="0" err="1" smtClean="0">
                <a:latin typeface="Times New Roman"/>
              </a:rPr>
              <a:t>pl.lámpatest</a:t>
            </a:r>
            <a:r>
              <a:rPr lang="hu-HU" dirty="0" smtClean="0">
                <a:latin typeface="Times New Roman"/>
              </a:rPr>
              <a:t>) egy helyről történő kapcsolására alkalmas.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Elhelyezése: </a:t>
            </a:r>
            <a:r>
              <a:rPr lang="hu-HU" dirty="0" err="1" smtClean="0">
                <a:latin typeface="Times New Roman"/>
              </a:rPr>
              <a:t>beltér</a:t>
            </a:r>
            <a:r>
              <a:rPr lang="hu-HU" dirty="0" smtClean="0">
                <a:latin typeface="Times New Roman"/>
              </a:rPr>
              <a:t>, kivéve vizes, nedves helyiségek</a:t>
            </a:r>
            <a:endParaRPr lang="hu-HU" sz="1400" dirty="0" smtClean="0">
              <a:latin typeface="Times New Roman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3714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FF00"/>
                </a:solidFill>
                <a:latin typeface="Times New Roman"/>
              </a:rPr>
              <a:t>Kétpólusú, kétsarkú, leválasztó, 102 </a:t>
            </a:r>
            <a:r>
              <a:rPr lang="hu-HU" b="1" dirty="0" err="1" smtClean="0">
                <a:solidFill>
                  <a:srgbClr val="FFFF00"/>
                </a:solidFill>
                <a:latin typeface="Times New Roman"/>
              </a:rPr>
              <a:t>-es</a:t>
            </a:r>
            <a:r>
              <a:rPr lang="hu-HU" b="1" dirty="0" smtClean="0">
                <a:solidFill>
                  <a:srgbClr val="FFFF00"/>
                </a:solidFill>
                <a:latin typeface="Times New Roman"/>
              </a:rPr>
              <a:t> kapcsoló: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Fázis és 0 megszakítására a </a:t>
            </a:r>
            <a:r>
              <a:rPr lang="hu-HU" dirty="0" err="1" smtClean="0">
                <a:latin typeface="Times New Roman"/>
              </a:rPr>
              <a:t>lkalmas</a:t>
            </a:r>
            <a:r>
              <a:rPr lang="hu-HU" dirty="0" smtClean="0">
                <a:latin typeface="Times New Roman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Elhelyezése: vizes, nedves helyiségekben</a:t>
            </a:r>
            <a:endParaRPr lang="hu-HU" sz="1400" dirty="0" smtClean="0">
              <a:latin typeface="Times New Roman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50006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FFFF00"/>
                </a:solidFill>
              </a:rPr>
              <a:t>Csillár-, </a:t>
            </a:r>
            <a:r>
              <a:rPr lang="hu-HU" dirty="0" err="1" smtClean="0">
                <a:solidFill>
                  <a:srgbClr val="FFFF00"/>
                </a:solidFill>
              </a:rPr>
              <a:t>kétáramkörös</a:t>
            </a:r>
            <a:r>
              <a:rPr lang="hu-HU" dirty="0" smtClean="0">
                <a:solidFill>
                  <a:srgbClr val="FFFF00"/>
                </a:solidFill>
              </a:rPr>
              <a:t>, 105-ös kapcsoló: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Két billentyűből álló kapcsoló.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 fogyasztói csoport megosztott kapcsolására, illetve két különálló helyiség egy helyről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történő fel- és lekapcsolására alkalmas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572000" y="20002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</a:rPr>
              <a:t>Alternatív, váltó-, univerzális, 106-os kapcsoló: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 lámpa két helyről történő kapcsolására alkalmas.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Elhelyezése: folyosók, lépcsőfeljárók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572000" y="35004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Times New Roman"/>
              </a:rPr>
              <a:t>Dupla alternatív, dupla váltó, 106+6 -os kapcsoló: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Két billentyűből álló kapcsoló.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Két alternatív kapcsoló egybeszerelve.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Elhelyezése: folyosók, lépcsőfeljárók</a:t>
            </a:r>
            <a:endParaRPr lang="hu-HU" sz="1400" dirty="0" smtClean="0">
              <a:latin typeface="Times New Roman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72000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FF00"/>
                </a:solidFill>
                <a:latin typeface="Times New Roman"/>
              </a:rPr>
              <a:t>Kereszt-, keresztváltó, 107-es kapcsoló: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Két alternatív kapcsoló közé beszerelhető kapcsoló.</a:t>
            </a:r>
            <a:endParaRPr lang="hu-HU" sz="1400" dirty="0" smtClean="0">
              <a:latin typeface="Times New Roman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43438" y="6000768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Times New Roman"/>
              </a:rPr>
              <a:t>Elhelyezése: folyosók, lépcsőfeljárók</a:t>
            </a:r>
            <a:endParaRPr lang="hu-HU" sz="1400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711148"/>
      </p:ext>
    </p:extLst>
  </p:cSld>
  <p:clrMapOvr>
    <a:masterClrMapping/>
  </p:clrMapOvr>
  <p:transition advClick="0" advTm="15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285728"/>
            <a:ext cx="4572000" cy="3790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nyomógombos</a:t>
            </a: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u-HU" dirty="0" smtClean="0">
                <a:latin typeface="Calibri"/>
                <a:ea typeface="Calibri"/>
                <a:cs typeface="Times New Roman"/>
              </a:rPr>
              <a:t>kapcsolókat csillárok, éjjeli lámpák, motorok; </a:t>
            </a:r>
            <a:endParaRPr lang="hu-H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húzózsinóros</a:t>
            </a: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u-HU" dirty="0" smtClean="0">
                <a:latin typeface="Calibri"/>
                <a:ea typeface="Calibri"/>
                <a:cs typeface="Times New Roman"/>
              </a:rPr>
              <a:t>kapcsolókat fali lámpák és fürdőszobai hősugárzók; </a:t>
            </a:r>
            <a:endParaRPr lang="hu-H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forgócsaposakat</a:t>
            </a: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u-HU" dirty="0" smtClean="0">
                <a:latin typeface="Calibri"/>
                <a:ea typeface="Calibri"/>
                <a:cs typeface="Times New Roman"/>
              </a:rPr>
              <a:t>háztartási készülékek és a központi áramellátás; </a:t>
            </a:r>
            <a:endParaRPr lang="hu-H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billenő</a:t>
            </a: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és a </a:t>
            </a:r>
            <a:r>
              <a:rPr lang="hu-H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billentyűs</a:t>
            </a: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u-HU" dirty="0" smtClean="0">
                <a:latin typeface="Calibri"/>
                <a:ea typeface="Calibri"/>
                <a:cs typeface="Times New Roman"/>
              </a:rPr>
              <a:t>kapcsolókat a világítás; </a:t>
            </a:r>
            <a:endParaRPr lang="hu-H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pillanatkapcsolókat</a:t>
            </a: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u-HU" dirty="0" smtClean="0">
                <a:latin typeface="Calibri"/>
                <a:ea typeface="Calibri"/>
                <a:cs typeface="Times New Roman"/>
              </a:rPr>
              <a:t>csengők és egyéb jelzőberendezések kapcsolására használják.</a:t>
            </a:r>
            <a:endParaRPr lang="hu-HU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4282" y="42148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FF00"/>
                </a:solidFill>
              </a:rPr>
              <a:t>fényerőszabályzós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kapcsolót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smtClean="0"/>
              <a:t>hagyományos izzólámpás, halogénizzós és elektronikus előtétű fénycsövekhez, a világítótestek fényerejének változtatására.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786314" y="285728"/>
            <a:ext cx="414340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    szenzoros (érintéses) kapcsolók</a:t>
            </a:r>
            <a:r>
              <a:rPr lang="hu-HU" dirty="0" smtClean="0">
                <a:latin typeface="Calibri"/>
                <a:ea typeface="Calibri"/>
                <a:cs typeface="Times New Roman"/>
              </a:rPr>
              <a:t>: az érintéskor bekövetkező ellenállást vagy kapacitásváltozást egy félvezetős áramkör érzékeli és bekapcsolja az áramkör. A fényerőt az érintési idővel lehet szabályozni.</a:t>
            </a:r>
            <a:endParaRPr lang="hu-HU" sz="1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Kép 5" descr="http://94.199.180.149/html/dpi/efeladat/sz_etankonyv/editor/upload/4_kapcs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714620"/>
            <a:ext cx="3145790" cy="315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34981660"/>
      </p:ext>
    </p:extLst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43174" y="500042"/>
            <a:ext cx="4392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 smtClean="0">
                <a:solidFill>
                  <a:srgbClr val="FFC000"/>
                </a:solidFill>
              </a:rPr>
              <a:t>Mágnes kapcsolók</a:t>
            </a:r>
            <a:endParaRPr lang="hu-HU" sz="4000" dirty="0">
              <a:solidFill>
                <a:srgbClr val="FFC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2844" y="1714488"/>
            <a:ext cx="379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Mágnes kapcsolók, hő kioldók</a:t>
            </a:r>
            <a:endParaRPr lang="hu-HU" sz="2000" b="1" dirty="0"/>
          </a:p>
        </p:txBody>
      </p:sp>
      <p:pic>
        <p:nvPicPr>
          <p:cNvPr id="4" name="Picture 5" descr="http://www.dialcomp.hu/uploads/ipari_elektronika/benedict/k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244827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214810" y="1928802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Elosztószekrényekhez, gépekhez, gépi berendezésekhez. Miniatűr és segéd </a:t>
            </a:r>
            <a:r>
              <a:rPr lang="hu-HU" sz="2000" dirty="0" err="1" smtClean="0"/>
              <a:t>mágneskapcsolók</a:t>
            </a:r>
            <a:r>
              <a:rPr lang="hu-HU" sz="2000" dirty="0" smtClean="0"/>
              <a:t>. Három és négypólusú nagyteljesítményű </a:t>
            </a:r>
            <a:r>
              <a:rPr lang="hu-HU" sz="2000" dirty="0" err="1" smtClean="0"/>
              <a:t>mágneskapcsolók</a:t>
            </a:r>
            <a:r>
              <a:rPr lang="hu-HU" sz="2000" dirty="0" smtClean="0"/>
              <a:t> AC3 1200A / 680kW-ig. Megnövelt mechanikai és elektromos szilárdságú K3 </a:t>
            </a:r>
            <a:r>
              <a:rPr lang="hu-HU" sz="2000" dirty="0" err="1" smtClean="0"/>
              <a:t>mágneskapcsoló</a:t>
            </a:r>
            <a:r>
              <a:rPr lang="hu-HU" sz="2000" dirty="0" smtClean="0"/>
              <a:t> család. Egyenáramú KG3 </a:t>
            </a:r>
            <a:r>
              <a:rPr lang="hu-HU" sz="2000" dirty="0" err="1" smtClean="0"/>
              <a:t>mágneskapcsoló</a:t>
            </a:r>
            <a:r>
              <a:rPr lang="hu-HU" sz="2000" dirty="0" smtClean="0"/>
              <a:t> család közvetlenül PLC kimenettel is működtethető, maximum 3-4W teljesítménnyel. Termikus és mágneses motorvédők, nehézüzemi alkalmazásokhoz is.</a:t>
            </a:r>
            <a:endParaRPr lang="hu-HU" sz="2000" dirty="0"/>
          </a:p>
        </p:txBody>
      </p:sp>
    </p:spTree>
  </p:cSld>
  <p:clrMapOvr>
    <a:masterClrMapping/>
  </p:clrMapOvr>
  <p:transition advTm="13000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7158" y="357166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Kondenzátor mágnes kapcsolók</a:t>
            </a:r>
            <a:endParaRPr lang="hu-HU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73630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</a:rPr>
              <a:t>Motorindítók és </a:t>
            </a:r>
            <a:r>
              <a:rPr lang="hu-HU" b="1" dirty="0" err="1" smtClean="0">
                <a:solidFill>
                  <a:srgbClr val="FFC000"/>
                </a:solidFill>
              </a:rPr>
              <a:t>mágneskapcsoló</a:t>
            </a:r>
            <a:r>
              <a:rPr lang="hu-HU" b="1" dirty="0" smtClean="0">
                <a:solidFill>
                  <a:srgbClr val="FFC000"/>
                </a:solidFill>
              </a:rPr>
              <a:t> kombinációk</a:t>
            </a:r>
            <a:endParaRPr lang="hu-HU" b="1" dirty="0">
              <a:solidFill>
                <a:srgbClr val="FFC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3874"/>
            <a:ext cx="2736304" cy="2335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6858016" y="428604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Görgős kapcsolók</a:t>
            </a:r>
            <a:endParaRPr lang="hu-HU" b="1" dirty="0"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000108"/>
            <a:ext cx="2360922" cy="194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4643438" y="42860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Főkapcsolók</a:t>
            </a:r>
            <a:endParaRPr lang="hu-HU" b="1" dirty="0">
              <a:solidFill>
                <a:srgbClr val="FFC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000108"/>
            <a:ext cx="2360921" cy="1952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églalap 9"/>
          <p:cNvSpPr/>
          <p:nvPr/>
        </p:nvSpPr>
        <p:spPr>
          <a:xfrm>
            <a:off x="5643570" y="371475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Nyomógombok</a:t>
            </a:r>
            <a:endParaRPr lang="hu-HU" dirty="0">
              <a:solidFill>
                <a:srgbClr val="FFC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214818"/>
            <a:ext cx="271464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8534400" cy="108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066925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4564" y="1043444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Higanykapcsoló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3385"/>
            <a:ext cx="4571206" cy="53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3643306" y="1071546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REED RELÉ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01" y="2431951"/>
            <a:ext cx="2133600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2705974" y="2041239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nyomáskapcsoló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24" y="2465391"/>
            <a:ext cx="2266950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4896699" y="2041239"/>
            <a:ext cx="204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indukciós</a:t>
            </a:r>
            <a:r>
              <a:rPr lang="hu-HU" dirty="0"/>
              <a:t> </a:t>
            </a:r>
            <a:r>
              <a:rPr lang="hu-HU" dirty="0">
                <a:solidFill>
                  <a:srgbClr val="FFFF00"/>
                </a:solidFill>
              </a:rPr>
              <a:t>érzékelők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67640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7333591" y="1044444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fényérzékelők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" y="4149080"/>
            <a:ext cx="24765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98311" y="3769253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rgbClr val="FFC000"/>
                </a:solidFill>
              </a:rPr>
              <a:t>füst és </a:t>
            </a:r>
            <a:r>
              <a:rPr lang="hu-HU" dirty="0" smtClean="0">
                <a:solidFill>
                  <a:srgbClr val="FFC000"/>
                </a:solidFill>
              </a:rPr>
              <a:t>hő érzékelők</a:t>
            </a:r>
            <a:endParaRPr lang="hu-HU" dirty="0">
              <a:solidFill>
                <a:srgbClr val="FFC000"/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05" y="4149080"/>
            <a:ext cx="230505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3012496" y="3801911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teljesítmény kapcsolók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99" y="4138584"/>
            <a:ext cx="2201805" cy="1858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5855242" y="3780139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véghelyzet  kapcsolók</a:t>
            </a:r>
          </a:p>
        </p:txBody>
      </p:sp>
    </p:spTree>
    <p:extLst>
      <p:ext uri="{BB962C8B-B14F-4D97-AF65-F5344CB8AC3E}">
        <p14:creationId xmlns="" xmlns:p14="http://schemas.microsoft.com/office/powerpoint/2010/main" val="536085575"/>
      </p:ext>
    </p:extLst>
  </p:cSld>
  <p:clrMapOvr>
    <a:masterClrMapping/>
  </p:clrMapOvr>
  <p:transition spd="slow" advClick="0" advTm="13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72" y="1772817"/>
            <a:ext cx="4526655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85752" y="688706"/>
            <a:ext cx="4160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Terheléskapcsolók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942975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9342"/>
            <a:ext cx="938783" cy="938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27" y="5661248"/>
            <a:ext cx="2355947" cy="107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t3.gstatic.com/images?q=tbn:ANd9GcQNbH5QZK4oQNUdLhYmR6S0kNx-Fxcn9Zr-Xjg4ioMoxPMmdRIM-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5692"/>
            <a:ext cx="1326518" cy="2151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t0.gstatic.com/images?q=tbn:ANd9GcTcP7LWLaWGUE8HTK7bjsjnefi9cVcEWSyUMUywXoGGOdjMriuW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2817"/>
            <a:ext cx="19431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images.industrial.omron.hu/IAB/Products/Control%20Components/Temperature%20Controllers/Basic%20Temperature%20Controllers/E5L/images/E5L-C400x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1985998" cy="2264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t2.gstatic.com/images?q=tbn:ANd9GcS3e1xiMmTqTk6NBVJoGm_1QFERtCmtA1Q1O_ueGya7SOf8zDkx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61247"/>
            <a:ext cx="1717395" cy="107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5058346"/>
      </p:ext>
    </p:extLst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Viszont látásra!!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Rékasi Csaba</a:t>
            </a:r>
          </a:p>
          <a:p>
            <a:r>
              <a:rPr lang="hu-HU" dirty="0" smtClean="0"/>
              <a:t>E-mail:csacsi19699@</a:t>
            </a:r>
            <a:r>
              <a:rPr lang="hu-HU" dirty="0" err="1" smtClean="0"/>
              <a:t>gmail.com</a:t>
            </a:r>
            <a:endParaRPr lang="hu-HU" dirty="0" smtClean="0"/>
          </a:p>
          <a:p>
            <a:r>
              <a:rPr lang="hu-HU" dirty="0" smtClean="0"/>
              <a:t>Tel:+36309974724</a:t>
            </a:r>
            <a:endParaRPr lang="hu-HU" dirty="0"/>
          </a:p>
        </p:txBody>
      </p:sp>
    </p:spTree>
  </p:cSld>
  <p:clrMapOvr>
    <a:masterClrMapping/>
  </p:clrMapOvr>
  <p:transition advClick="0" advTm="13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5904656"/>
          </a:xfrm>
        </p:spPr>
        <p:txBody>
          <a:bodyPr numCol="4">
            <a:noAutofit/>
          </a:bodyPr>
          <a:lstStyle/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Analóg"/>
              </a:rPr>
              <a:t>Analóg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Centrifugális kapcsoló"/>
              </a:rPr>
              <a:t>Centrifugális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Áramköri megszakító"/>
              </a:rPr>
              <a:t>Áramköri megszakító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Kommutátor (elektromos)"/>
              </a:rPr>
              <a:t>Kommutátor (elektromos)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Kontaktor"/>
              </a:rPr>
              <a:t>Kontaktor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Crossbar switch"/>
              </a:rPr>
              <a:t>Crossbar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Crossbar switch"/>
              </a:rPr>
              <a:t>switch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Kivágás"/>
              </a:rPr>
              <a:t>Kivágás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Halott ember kapcsolót"/>
              </a:rPr>
              <a:t>Halott ember kapcsolót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0" tooltip="DIP kapcsoló"/>
              </a:rPr>
              <a:t>DIP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1" tooltip="Tűzoltó kapcsoló"/>
              </a:rPr>
              <a:t>Tűzoltó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2" tooltip="Flip-flop (elektronika)"/>
              </a:rPr>
              <a:t>Flip-flop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2" tooltip="Flip-flop (elektronika)"/>
              </a:rPr>
              <a:t> (elektronika)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3" tooltip="Úszókapcsoló"/>
              </a:rPr>
              <a:t>Úszókapcsoló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4" tooltip="Hall-hatás kapcsoló"/>
              </a:rPr>
              <a:t>Hall-hatás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5" tooltip="Tehetetlenségi kapcsoló"/>
              </a:rPr>
              <a:t>Tehetetlenségi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6" tooltip="Főkapcsoló"/>
              </a:rPr>
              <a:t>Főkapcsoló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7" tooltip="Kulcsos kapcsoló"/>
              </a:rPr>
              <a:t>Kulcsos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8" tooltip="Kill Switch"/>
              </a:rPr>
              <a:t>Kill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8" tooltip="Kill Switch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8" tooltip="Kill Switch"/>
              </a:rPr>
              <a:t>Switch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9" tooltip="Öntartó kapcsoló"/>
              </a:rPr>
              <a:t>Öntartó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0" tooltip="Terhelés kapcsoló"/>
              </a:rPr>
              <a:t>Terhelés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1" tooltip="Membrán kapcsoló"/>
              </a:rPr>
              <a:t>Membrán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2" tooltip="Mercury switch"/>
              </a:rPr>
              <a:t>Mercury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2" tooltip="Mercury switch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2" tooltip="Mercury switch"/>
              </a:rPr>
              <a:t>switch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3" tooltip="Mikrokapcsoló"/>
              </a:rPr>
              <a:t>Mikrokapcsoló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4" tooltip="Multivibrator"/>
              </a:rPr>
              <a:t>Multivibrator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5" tooltip="Többutas kapcsoló"/>
              </a:rPr>
              <a:t>Többutas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5" tooltip="Többutas kapcsoló"/>
              </a:rPr>
              <a:t>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6" tooltip="Hálózati védő"/>
              </a:rPr>
              <a:t>Hálózati védő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7" tooltip="Piezo kapcsolót"/>
              </a:rPr>
              <a:t>Piezo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7" tooltip="Piezo kapcsolót"/>
              </a:rPr>
              <a:t> kapcsolót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8" tooltip="Nyomáskapcsoló"/>
              </a:rPr>
              <a:t>Nyomáskapcsoló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9" tooltip="Pull kapcsoló"/>
              </a:rPr>
              <a:t>Pull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9" tooltip="Pull kapcsoló"/>
              </a:rPr>
              <a:t>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0" tooltip="Nyomja kapcsoló"/>
              </a:rPr>
              <a:t>Nyomja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1" tooltip="Reed kapcsoló"/>
              </a:rPr>
              <a:t>Reed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2" tooltip="Relé"/>
              </a:rPr>
              <a:t>Relé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3" tooltip="RF Switch Matrix"/>
              </a:rPr>
              <a:t>RF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3" tooltip="RF Switch Matrix"/>
              </a:rPr>
              <a:t>Switch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3" tooltip="RF Switch Matrix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3" tooltip="RF Switch Matrix"/>
              </a:rPr>
              <a:t>Matrix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4" tooltip="Forgókapcsoló"/>
              </a:rPr>
              <a:t>Forgókapcsoló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5" tooltip="Sail kapcsoló"/>
              </a:rPr>
              <a:t>Sail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5" tooltip="Sail kapcsoló"/>
              </a:rPr>
              <a:t>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6" tooltip="Sense switch"/>
              </a:rPr>
              <a:t>Sense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6" tooltip="Sense switch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6" tooltip="Sense switch"/>
              </a:rPr>
              <a:t>switch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7" tooltip="Réselt optikai kapcsoló"/>
              </a:rPr>
              <a:t>Réselt optikai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8" tooltip="Stepping kapcsoló"/>
              </a:rPr>
              <a:t>Stepping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8" tooltip="Stepping kapcsoló"/>
              </a:rPr>
              <a:t>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9" tooltip="Strowger kapcsoló"/>
              </a:rPr>
              <a:t>Strowger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39" tooltip="Strowger kapcsoló"/>
              </a:rPr>
              <a:t>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0" tooltip="Switch hozzáférést"/>
              </a:rPr>
              <a:t>Switch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0" tooltip="Switch hozzáférést"/>
              </a:rPr>
              <a:t> hozzáférést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segítő technológiák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1" tooltip="Kapcsolótábla"/>
              </a:rPr>
              <a:t>Kapcsolótábla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2" tooltip="Kapcsolókészülékek"/>
              </a:rPr>
              <a:t>Kapcsolókészülékek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3" tooltip="Hőkapcsoló"/>
              </a:rPr>
              <a:t>Hőkapcsoló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4" tooltip="Időkapcsoló"/>
              </a:rPr>
              <a:t>Időkapcsoló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5" tooltip="Touch kapcsoló"/>
              </a:rPr>
              <a:t>Touch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5" tooltip="Touch kapcsoló"/>
              </a:rPr>
              <a:t>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6" tooltip="Átkapcsoló"/>
              </a:rPr>
              <a:t>Átkapcsoló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7" tooltip="Vandálbiztos kapcsoló"/>
              </a:rPr>
              <a:t>Vandálbiztos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7" tooltip="Vandálbiztos kapcsoló"/>
              </a:rPr>
              <a:t> 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8" tooltip="Nedvesítő aktuális"/>
              </a:rPr>
              <a:t>Nedvesítő aktuális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9" tooltip="Vezeték nélküli villanykapcsoló"/>
              </a:rPr>
              <a:t>Vezeték nélküli villanykapcsoló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2483568" y="200"/>
            <a:ext cx="4150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u="sng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Kapcsolók fajtái</a:t>
            </a:r>
            <a:endParaRPr lang="hu-HU" sz="4400" b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83538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75612" y="260648"/>
            <a:ext cx="40767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Kapcsolók leírása</a:t>
            </a:r>
            <a:endParaRPr lang="hu-H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910" y="968534"/>
            <a:ext cx="91360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elektromos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kapcsoló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egy olyan áramköri elem, amely az elektromos áramot bizonyos irányban vagy átengedi, vagy nem. A kapcsolók nagyon különbözőek lehetnek a kapcsolható áram, és feszültség nagysága, a működtetés módja, illetve esztétikai kialakításuk szerint.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ideális kapcsoló: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94716" y="2599750"/>
            <a:ext cx="4320480" cy="37106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7400" tIns="31740" rIns="9144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Nyitott állapotában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vezetése 0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ellenállása végtelen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 áramú áramgenerátorként modellezhető,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Zárt állapotában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vezetése végtelen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ellenállása 0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 elektromotoros erejű feszültséggenerátorral modellezhető.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599751"/>
            <a:ext cx="2678294" cy="22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27464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90872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Egypólusú egy áramkörös kapcsoló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Két kivezetése van. Ezek között folyik vagy nem az áram.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SPST -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pole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throw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Típusjel: 101.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Alaphelyzetben lehet nyitott ( NO,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) vagy zárt ( NC,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339752" y="200834"/>
            <a:ext cx="3964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Kapcsoló típusok</a:t>
            </a:r>
            <a:endParaRPr lang="hu-HU" sz="4000" b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944216" cy="10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0" y="3140968"/>
            <a:ext cx="91041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Egypólusú két áramkörös kapcsoló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Három kivezetése van. A közös (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) érintkező hol az egyik, hol a másik érintkezőhöz kapcsolódik. Váltókapcsolónak is hívják.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Típusjel: 106.</a:t>
            </a:r>
          </a:p>
          <a:p>
            <a:pPr lvl="1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átkapcsolás során rövid ideig előfordulhat, hogy a közös érintkező egyik érintkezőhöz sem kapcsolódik - vagy egyszerre mindkettőhöz.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Olyan mechanika is van, amelyiknek stabil állapota amikor a közös érintkező semelyik másikhoz sem érintkezik. Gépjármű irányjelző kapcsoló ilyen.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SPDT -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pole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throw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78959"/>
            <a:ext cx="1962877" cy="87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30500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89929" y="188640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4000" b="1" u="sng" dirty="0">
                <a:ln w="24500" cmpd="dbl">
                  <a:solidFill>
                    <a:srgbClr val="D6862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6862D">
                        <a:tint val="10000"/>
                        <a:satMod val="155000"/>
                      </a:srgbClr>
                    </a:gs>
                    <a:gs pos="60000">
                      <a:srgbClr val="D6862D">
                        <a:tint val="30000"/>
                        <a:satMod val="155000"/>
                      </a:srgbClr>
                    </a:gs>
                    <a:gs pos="100000">
                      <a:srgbClr val="D6862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Kapcsoló típusok</a:t>
            </a:r>
          </a:p>
        </p:txBody>
      </p:sp>
      <p:sp>
        <p:nvSpPr>
          <p:cNvPr id="3" name="Téglalap 2"/>
          <p:cNvSpPr/>
          <p:nvPr/>
        </p:nvSpPr>
        <p:spPr>
          <a:xfrm>
            <a:off x="755576" y="1844824"/>
            <a:ext cx="74888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N-áramkörös fokozatkapcsoló, forgókapcsoló, </a:t>
            </a:r>
            <a:r>
              <a:rPr lang="hu-HU" sz="2400" b="1" u="sng" dirty="0" err="1" smtClean="0">
                <a:latin typeface="Times New Roman" pitchFamily="18" charset="0"/>
                <a:cs typeface="Times New Roman" pitchFamily="18" charset="0"/>
              </a:rPr>
              <a:t>Yaxley</a:t>
            </a: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 stabil állapotnak megfelelő N érintkezője és ezen felül legalább egy közös érintkezője van. Kapcsoláskor az adott érintkezőt és a közös érintkezőt köti össze. A közös érintkező az N közül egyhez csatlakozik. Továbbfejlesztése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kétáramkörös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kapcsolónak.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Kivitelét tekintve: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feszültség kapcsolására keskenyített érintkezőkkel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áram kapcsolására szélesített érintkezőkkel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Yaxley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kapcsolók továbbfejlesztett változata a nyomtatott áramköri lemezből kialakított, nemesfém bevonattal ellátott kapcsoló, mely feleslegessé teszi a külön bekötést.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178477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39752" y="188640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4000" b="1" u="sng" dirty="0">
                <a:ln w="24500" cmpd="dbl">
                  <a:solidFill>
                    <a:srgbClr val="D6862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6862D">
                        <a:tint val="10000"/>
                        <a:satMod val="155000"/>
                      </a:srgbClr>
                    </a:gs>
                    <a:gs pos="60000">
                      <a:srgbClr val="D6862D">
                        <a:tint val="30000"/>
                        <a:satMod val="155000"/>
                      </a:srgbClr>
                    </a:gs>
                    <a:gs pos="100000">
                      <a:srgbClr val="D6862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Kapcsoló típusok</a:t>
            </a:r>
          </a:p>
        </p:txBody>
      </p:sp>
      <p:sp>
        <p:nvSpPr>
          <p:cNvPr id="3" name="Téglalap 2"/>
          <p:cNvSpPr/>
          <p:nvPr/>
        </p:nvSpPr>
        <p:spPr>
          <a:xfrm>
            <a:off x="-74645" y="889844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Kétpólusú két áramkörös 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Két, mechanikusan összekapcsolt egypólusú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ké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táramkörös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kapcsoló.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DPDT -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pole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throw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Stabilitás szerint: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sz="2400" b="1" u="sng" dirty="0" err="1" smtClean="0">
                <a:latin typeface="Times New Roman" pitchFamily="18" charset="0"/>
                <a:cs typeface="Times New Roman" pitchFamily="18" charset="0"/>
              </a:rPr>
              <a:t>Bistabil</a:t>
            </a: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, N-stabil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alkatrészbe épített mechanikus kiegészítő a kapcsoló mindkét ( összes ) állapotát fenntartja, ha külső erő nem hat rá.</a:t>
            </a:r>
          </a:p>
          <a:p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hu-HU" sz="2400" b="1" u="sng" dirty="0" err="1" smtClean="0">
                <a:latin typeface="Times New Roman" pitchFamily="18" charset="0"/>
                <a:cs typeface="Times New Roman" pitchFamily="18" charset="0"/>
              </a:rPr>
              <a:t>Monostabil</a:t>
            </a: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, nyomógomb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Rugó tartja stabil helyzetben.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Külső erő átkapcsolja, de az erő megszűntekor visszaáll az eredeti helyzetbe.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stabil állapot lehet nyitott (NO,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 vagy zárt (NC,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869" y="1484784"/>
            <a:ext cx="146429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575" y="3760643"/>
            <a:ext cx="1473019" cy="90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003394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Feszültség, áramerősség, ellenállás, élettartam</a:t>
            </a:r>
            <a:endParaRPr lang="hu-H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206084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kapcsolók egyik lényeges jellemzője az a feszültség, amelyet nyitott állapotban még elvisel. A valós kapcsoló ellenállása kisebb végtelennél, ezért azon nyitott állapotban is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disszipálódik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teljesítmény. Ugyancsak véges az érintkezők távolsága így mint szikraközök között adott feszültség átüt.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Másik az az áramerősség, amit zárt állapotban még elbír.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Mindkét érték függ az áram frekvenciájától ( nemétől ). Jellemzően egyenáramú és 50 Hz-es adatot szokás megadni.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kapcsoló ellenállása nyitott állapotban nagyon jó közelítéssel végtelen, zárt állapotban pedig nulla. Ha mégsem, akkor az lényeges adata a kapcsolónak.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Kapcsoló élettartamának jellemzésére a hibamentes átkapcsolások számát használják.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6300"/>
      </p:ext>
    </p:extLst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28643" y="260648"/>
            <a:ext cx="3850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Speciális típusok</a:t>
            </a:r>
            <a:endParaRPr lang="hu-H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5536" y="1412776"/>
            <a:ext cx="1935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Higanykapcsoló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81" y="1813494"/>
            <a:ext cx="20955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542927" y="1479468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Reed kapcsoló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585" y="1844272"/>
            <a:ext cx="2095500" cy="162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6447042" y="1426573"/>
            <a:ext cx="1630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DIP kapcsoló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4707" y="1921198"/>
            <a:ext cx="2095500" cy="156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13793" y="3470844"/>
            <a:ext cx="4662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Záródugó, </a:t>
            </a:r>
            <a:r>
              <a:rPr lang="hu-HU" sz="2000" b="1" u="sng" dirty="0" err="1" smtClean="0">
                <a:latin typeface="Times New Roman" pitchFamily="18" charset="0"/>
                <a:cs typeface="Times New Roman" pitchFamily="18" charset="0"/>
              </a:rPr>
              <a:t>jumper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, 0 ohmos ellenállás: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551622" y="34708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Jellemzően kevés átkapcsolásra, leginkább beállításra használják.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3874" y="4017706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Szenzor: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425886" y="4017706"/>
            <a:ext cx="7697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szenzor egy érzékelő. Ez lehet elektromos, mechanikus, termikus, stb.,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793" y="4417816"/>
            <a:ext cx="2376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Nagyfrekvenciás: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364636" y="4417816"/>
            <a:ext cx="6707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Alkatrészház illetve érintkezők kialakítása tápvonalszerű.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6524" y="4829030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Robbanás biztos: 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377176" y="4800256"/>
            <a:ext cx="6947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Robbanás biztos kapcsolók tokozása, tűz, vagy robbanásveszélyes környezetben (bányákban, vegyi üzemekben), biztosítja, hogy amennyiben a kapcsoló okozta elektromos ív tüzet, vagy robbanást okoz, az nem kerülhet ki a tokozásból.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3874" y="6244019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Szikra biztos: 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948310" y="6241614"/>
            <a:ext cx="7195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szikra biztos készülékek speciális (például: félvezetős) kialakítása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569902"/>
      </p:ext>
    </p:extLst>
  </p:cSld>
  <p:clrMapOvr>
    <a:masterClrMapping/>
  </p:clrMapOvr>
  <p:transition advClick="0" advTm="15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62099" y="260648"/>
            <a:ext cx="4419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Speciális kapcsolók</a:t>
            </a:r>
            <a:endParaRPr lang="hu-H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114" y="1268760"/>
            <a:ext cx="225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Csillárkapcsoló: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251174" y="1244677"/>
            <a:ext cx="6588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Tényleg csillárok kapcsolgatására találták ki.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-21095" y="1844824"/>
            <a:ext cx="3547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Zsalukapcsoló, zsalunyomó: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26670" y="1844824"/>
            <a:ext cx="5617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 mechanikába két kapcsoló van, amelyek közül legfeljebb egyik lehet bekapcsolva.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114" y="2708920"/>
            <a:ext cx="2347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Soros kapcsolás 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643" y="2552710"/>
            <a:ext cx="2304929" cy="55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8114" y="3789040"/>
            <a:ext cx="3100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Párhuzamos kapcsolás: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643" y="3405673"/>
            <a:ext cx="180766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0" y="4941168"/>
            <a:ext cx="3142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Ekvivalencia kapcsolás: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554" y="4697746"/>
            <a:ext cx="1752600" cy="64770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-38134" y="5787506"/>
            <a:ext cx="2743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Invertáló kapcsolás: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708" y="5517232"/>
            <a:ext cx="238157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185676"/>
      </p:ext>
    </p:extLst>
  </p:cSld>
  <p:clrMapOvr>
    <a:masterClrMapping/>
  </p:clrMapOvr>
  <p:transition advClick="0" advTm="15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284</TotalTime>
  <Words>1074</Words>
  <Application>Microsoft Office PowerPoint</Application>
  <PresentationFormat>Diavetítés a képernyőre (4:3 oldalarány)</PresentationFormat>
  <Paragraphs>185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Kemény kötés</vt:lpstr>
      <vt:lpstr> </vt:lpstr>
      <vt:lpstr>2. dia</vt:lpstr>
      <vt:lpstr>3. dia</vt:lpstr>
      <vt:lpstr>4. dia</vt:lpstr>
      <vt:lpstr>5. dia</vt:lpstr>
      <vt:lpstr>6. dia</vt:lpstr>
      <vt:lpstr>Feszültség, áramerősség, ellenállás, élettartam</vt:lpstr>
      <vt:lpstr>8. dia</vt:lpstr>
      <vt:lpstr>9. dia</vt:lpstr>
      <vt:lpstr>10. dia</vt:lpstr>
      <vt:lpstr>Építő iparban alkalmazott kapcsolók</vt:lpstr>
      <vt:lpstr>12. dia</vt:lpstr>
      <vt:lpstr>13. dia</vt:lpstr>
      <vt:lpstr>14. dia</vt:lpstr>
      <vt:lpstr>15. dia</vt:lpstr>
      <vt:lpstr>16. dia</vt:lpstr>
      <vt:lpstr>Viszont látásra!!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csacsi</dc:creator>
  <cp:lastModifiedBy>Villamos tagiskola</cp:lastModifiedBy>
  <cp:revision>31</cp:revision>
  <dcterms:created xsi:type="dcterms:W3CDTF">2011-11-06T18:01:29Z</dcterms:created>
  <dcterms:modified xsi:type="dcterms:W3CDTF">2011-11-15T15:41:55Z</dcterms:modified>
</cp:coreProperties>
</file>