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56" r:id="rId2"/>
    <p:sldId id="275" r:id="rId3"/>
    <p:sldId id="320" r:id="rId4"/>
    <p:sldId id="321" r:id="rId5"/>
    <p:sldId id="322" r:id="rId6"/>
    <p:sldId id="323" r:id="rId7"/>
    <p:sldId id="325" r:id="rId8"/>
    <p:sldId id="324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300" kern="1200">
        <a:solidFill>
          <a:srgbClr val="E16B57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rgbClr val="E16B57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rgbClr val="E16B57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rgbClr val="E16B57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rgbClr val="E16B57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rgbClr val="E16B57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rgbClr val="E16B57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rgbClr val="E16B57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rgbClr val="E16B57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BFB7D"/>
    <a:srgbClr val="EAFEF5"/>
    <a:srgbClr val="FEDAD6"/>
    <a:srgbClr val="FCE8C8"/>
    <a:srgbClr val="FEE6F0"/>
    <a:srgbClr val="C9FBDC"/>
    <a:srgbClr val="FBEABB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66" autoAdjust="0"/>
    <p:restoredTop sz="94646" autoAdjust="0"/>
  </p:normalViewPr>
  <p:slideViewPr>
    <p:cSldViewPr>
      <p:cViewPr varScale="1">
        <p:scale>
          <a:sx n="110" d="100"/>
          <a:sy n="110" d="100"/>
        </p:scale>
        <p:origin x="-9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04" y="-84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3DAE5B90-E7C0-4A90-9806-3F3D20615DFA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A35CD-B208-496A-B65F-4A95944F69BD}" type="slidenum">
              <a:rPr lang="hu-HU"/>
              <a:pPr/>
              <a:t>1</a:t>
            </a:fld>
            <a:endParaRPr lang="hu-H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Félvezető eszközök</a:t>
            </a:r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5694-5738-4B79-9FF9-7E899D73178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Félvezető eszközök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3878-7484-4A3B-BA7A-C18ED5DB360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Félvezető eszközök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B68E-B496-4AD0-BFA2-B3FEB6DEFC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Félvezető eszközök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13BF9F-F7C2-4F1D-B1AE-D07ADDC77FD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Félvezető eszközök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4052-2A4D-438C-A42D-7961DA9A21C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Félvezető eszközök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AF476D2-9BA7-432F-9972-83762F0C47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Félvezető eszközök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E255-C371-4FFC-9A35-7AEF14FAB5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Félvezető eszközök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AF7B-CAEA-43D6-B3D2-59C05264870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Félvezető eszközök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75DA-E724-412A-8953-3EAD8EF70E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Félvezető eszközök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E034-F21D-49C9-804B-12AF38C372D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Félvezető eszközök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E122-0AD6-41D3-A863-60D62A82E22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Félvezető eszközök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3D0C-4A5C-4A14-9DF7-F45C09637B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hu-HU" smtClean="0"/>
              <a:t>Félvezető eszközök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CB8BDF-1C96-4D2F-B04D-BBE32C1CC3D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sz="6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Félvezető eszközök</a:t>
            </a:r>
            <a:r>
              <a:rPr lang="hu-HU" sz="6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/>
            </a:r>
            <a:br>
              <a:rPr lang="hu-HU" sz="6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endParaRPr lang="hu-HU" sz="60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D287-458D-48FA-B246-71E11CE4DA51}" type="slidenum">
              <a:rPr lang="hu-HU"/>
              <a:pPr/>
              <a:t>1</a:t>
            </a:fld>
            <a:endParaRPr lang="hu-H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7950" y="3395663"/>
            <a:ext cx="6400800" cy="2400300"/>
          </a:xfrm>
        </p:spPr>
        <p:txBody>
          <a:bodyPr/>
          <a:lstStyle/>
          <a:p>
            <a:r>
              <a:rPr lang="hu-HU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Rékasi Csaba</a:t>
            </a:r>
          </a:p>
          <a:p>
            <a:r>
              <a:rPr lang="hu-HU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Email:csacsi19699@</a:t>
            </a:r>
            <a:r>
              <a:rPr lang="hu-HU" sz="28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gmail.com</a:t>
            </a:r>
            <a:endParaRPr lang="hu-HU" sz="2800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u-HU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Tel:+36309974724</a:t>
            </a:r>
          </a:p>
          <a:p>
            <a:endParaRPr lang="hu-HU" sz="54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63F0-1A55-4183-890D-F918D1C37578}" type="slidenum">
              <a:rPr lang="hu-HU"/>
              <a:pPr/>
              <a:t>10</a:t>
            </a:fld>
            <a:endParaRPr lang="hu-HU"/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297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539750" y="188913"/>
            <a:ext cx="20875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rgbClr val="FF0000"/>
                </a:solidFill>
                <a:effectLst/>
              </a:rPr>
              <a:t>Fotodióda</a:t>
            </a:r>
            <a:r>
              <a:rPr lang="hu-HU" sz="2000">
                <a:solidFill>
                  <a:schemeClr val="tx1"/>
                </a:solidFill>
                <a:effectLst/>
              </a:rPr>
              <a:t>          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900113" y="1111250"/>
            <a:ext cx="77771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Vékony </a:t>
            </a:r>
            <a:r>
              <a:rPr lang="hu-HU" i="1">
                <a:solidFill>
                  <a:schemeClr val="tx1"/>
                </a:solidFill>
                <a:effectLst/>
              </a:rPr>
              <a:t>p</a:t>
            </a:r>
            <a:r>
              <a:rPr lang="hu-HU">
                <a:solidFill>
                  <a:schemeClr val="tx1"/>
                </a:solidFill>
                <a:effectLst/>
              </a:rPr>
              <a:t> és vastag </a:t>
            </a:r>
            <a:r>
              <a:rPr lang="hu-HU" i="1">
                <a:solidFill>
                  <a:schemeClr val="tx1"/>
                </a:solidFill>
                <a:effectLst/>
              </a:rPr>
              <a:t>n</a:t>
            </a:r>
            <a:r>
              <a:rPr lang="hu-HU">
                <a:solidFill>
                  <a:schemeClr val="tx1"/>
                </a:solidFill>
                <a:effectLst/>
              </a:rPr>
              <a:t>-réteggel diódát készítünk: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936625" y="5299075"/>
            <a:ext cx="7740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A diódát kis zárófeszültséggel előfeszítjük, áram gyakorlatilag nem folyik.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pic>
        <p:nvPicPr>
          <p:cNvPr id="13415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31975"/>
            <a:ext cx="5976938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6156325" y="3933825"/>
            <a:ext cx="7207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olidFill>
                  <a:schemeClr val="tx1"/>
                </a:solidFill>
                <a:effectLst/>
              </a:rPr>
              <a:t>I = 0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20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547B-4DB4-4589-86D7-202995787350}" type="slidenum">
              <a:rPr lang="hu-HU"/>
              <a:pPr/>
              <a:t>11</a:t>
            </a:fld>
            <a:endParaRPr lang="hu-HU"/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297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827088" y="549275"/>
            <a:ext cx="77771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Ha a p-réteget fény éri, elektronokat tesz szabaddá: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936625" y="5299075"/>
            <a:ext cx="77406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Az elektronok a pozitív pólus felé áramlanak.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6156325" y="3933825"/>
            <a:ext cx="7207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I=0</a:t>
            </a:r>
          </a:p>
        </p:txBody>
      </p:sp>
      <p:pic>
        <p:nvPicPr>
          <p:cNvPr id="13517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341438"/>
            <a:ext cx="6697662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178" name="Line 10"/>
          <p:cNvSpPr>
            <a:spLocks noChangeShapeType="1"/>
          </p:cNvSpPr>
          <p:nvPr/>
        </p:nvSpPr>
        <p:spPr bwMode="auto">
          <a:xfrm>
            <a:off x="2916238" y="1484313"/>
            <a:ext cx="10080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3635375" y="1557338"/>
            <a:ext cx="11509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olidFill>
                  <a:schemeClr val="tx1"/>
                </a:solidFill>
                <a:effectLst/>
              </a:rPr>
              <a:t>h</a:t>
            </a:r>
            <a:r>
              <a:rPr lang="hu-HU" i="1">
                <a:solidFill>
                  <a:schemeClr val="tx1"/>
                </a:solidFill>
                <a:effectLst/>
                <a:sym typeface="Symbol" pitchFamily="18" charset="2"/>
              </a:rPr>
              <a:t></a:t>
            </a:r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>
            <a:off x="4140200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>
            <a:off x="4284663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5182" name="Line 14"/>
          <p:cNvSpPr>
            <a:spLocks noChangeShapeType="1"/>
          </p:cNvSpPr>
          <p:nvPr/>
        </p:nvSpPr>
        <p:spPr bwMode="auto">
          <a:xfrm>
            <a:off x="4429125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>
            <a:off x="4573588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3759200" y="1512888"/>
            <a:ext cx="1841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4645025" y="2420938"/>
            <a:ext cx="11509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olidFill>
                  <a:schemeClr val="tx1"/>
                </a:solidFill>
                <a:effectLst/>
              </a:rPr>
              <a:t>e</a:t>
            </a:r>
            <a:r>
              <a:rPr lang="hu-HU" i="1" baseline="30000">
                <a:solidFill>
                  <a:schemeClr val="tx1"/>
                </a:solidFill>
                <a:effectLst/>
              </a:rPr>
              <a:t>-</a:t>
            </a:r>
            <a:endParaRPr lang="hu-HU" i="1" baseline="30000">
              <a:solidFill>
                <a:schemeClr val="tx1"/>
              </a:solidFill>
              <a:effectLst/>
              <a:sym typeface="Symbol" pitchFamily="18" charset="2"/>
            </a:endParaRPr>
          </a:p>
        </p:txBody>
      </p:sp>
      <p:sp>
        <p:nvSpPr>
          <p:cNvPr id="135187" name="Rectangle 19"/>
          <p:cNvSpPr>
            <a:spLocks noChangeArrowheads="1"/>
          </p:cNvSpPr>
          <p:nvPr/>
        </p:nvSpPr>
        <p:spPr bwMode="auto">
          <a:xfrm>
            <a:off x="936625" y="5649913"/>
            <a:ext cx="7740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A keletkező áram erősségének mérésével a fényintenzitást követhetjük.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6300788" y="4078288"/>
            <a:ext cx="7207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olidFill>
                  <a:schemeClr val="tx1"/>
                </a:solidFill>
                <a:effectLst/>
              </a:rPr>
              <a:t>I &gt; 0</a:t>
            </a:r>
          </a:p>
        </p:txBody>
      </p:sp>
    </p:spTree>
  </p:cSld>
  <p:clrMapOvr>
    <a:masterClrMapping/>
  </p:clrMapOvr>
  <p:transition advClick="0" advTm="1200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1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F8C9-3FD0-4721-8B12-9F1BC54820D8}" type="slidenum">
              <a:rPr lang="hu-HU"/>
              <a:pPr/>
              <a:t>12</a:t>
            </a:fld>
            <a:endParaRPr lang="hu-HU"/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0" y="297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539750" y="188913"/>
            <a:ext cx="20875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rgbClr val="FF0000"/>
                </a:solidFill>
                <a:effectLst/>
              </a:rPr>
              <a:t>Fényelem</a:t>
            </a:r>
            <a:r>
              <a:rPr lang="hu-HU" sz="2000">
                <a:solidFill>
                  <a:schemeClr val="tx1"/>
                </a:solidFill>
                <a:effectLst/>
              </a:rPr>
              <a:t>             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900113" y="836613"/>
            <a:ext cx="77771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Az előbbi elvek alapján készített diódát előfeszítés nélkül alkalmazzuk.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936625" y="5024438"/>
            <a:ext cx="7740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Ha fény éri a p-réteget, akkor a szabaddá váló elektronok révén áram folyik a körben. Terhelést bekötve az áram energiája hasznosítható.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pic>
        <p:nvPicPr>
          <p:cNvPr id="1362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263" y="1309688"/>
            <a:ext cx="49434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2916238" y="1498600"/>
            <a:ext cx="90328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3563938" y="1641475"/>
            <a:ext cx="115093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olidFill>
                  <a:schemeClr val="tx1"/>
                </a:solidFill>
                <a:effectLst/>
              </a:rPr>
              <a:t>h</a:t>
            </a:r>
            <a:r>
              <a:rPr lang="hu-HU" i="1">
                <a:solidFill>
                  <a:schemeClr val="tx1"/>
                </a:solidFill>
                <a:effectLst/>
                <a:sym typeface="Symbol" pitchFamily="18" charset="2"/>
              </a:rPr>
              <a:t></a:t>
            </a:r>
          </a:p>
        </p:txBody>
      </p:sp>
      <p:sp>
        <p:nvSpPr>
          <p:cNvPr id="136205" name="Line 13"/>
          <p:cNvSpPr>
            <a:spLocks noChangeShapeType="1"/>
          </p:cNvSpPr>
          <p:nvPr/>
        </p:nvSpPr>
        <p:spPr bwMode="auto">
          <a:xfrm>
            <a:off x="3779838" y="2435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>
            <a:off x="3924300" y="24336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6207" name="Line 15"/>
          <p:cNvSpPr>
            <a:spLocks noChangeShapeType="1"/>
          </p:cNvSpPr>
          <p:nvPr/>
        </p:nvSpPr>
        <p:spPr bwMode="auto">
          <a:xfrm>
            <a:off x="4068763" y="24320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6208" name="Line 16"/>
          <p:cNvSpPr>
            <a:spLocks noChangeShapeType="1"/>
          </p:cNvSpPr>
          <p:nvPr/>
        </p:nvSpPr>
        <p:spPr bwMode="auto">
          <a:xfrm>
            <a:off x="4213225" y="24304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4284663" y="2433638"/>
            <a:ext cx="11509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olidFill>
                  <a:schemeClr val="tx1"/>
                </a:solidFill>
                <a:effectLst/>
              </a:rPr>
              <a:t>e</a:t>
            </a:r>
            <a:r>
              <a:rPr lang="hu-HU" i="1" baseline="30000">
                <a:solidFill>
                  <a:schemeClr val="tx1"/>
                </a:solidFill>
                <a:effectLst/>
              </a:rPr>
              <a:t>-</a:t>
            </a:r>
            <a:endParaRPr lang="hu-HU" i="1" baseline="30000">
              <a:solidFill>
                <a:schemeClr val="tx1"/>
              </a:solidFill>
              <a:effectLst/>
              <a:sym typeface="Symbol" pitchFamily="18" charset="2"/>
            </a:endParaRP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5292725" y="4292600"/>
            <a:ext cx="7207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olidFill>
                  <a:schemeClr val="tx1"/>
                </a:solidFill>
                <a:effectLst/>
              </a:rPr>
              <a:t>I &gt; 0</a:t>
            </a:r>
          </a:p>
        </p:txBody>
      </p:sp>
    </p:spTree>
  </p:cSld>
  <p:clrMapOvr>
    <a:masterClrMapping/>
  </p:clrMapOvr>
  <p:transition advClick="0" advTm="14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1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4510-0640-4BDC-B67E-1BE714FCCD9B}" type="slidenum">
              <a:rPr lang="hu-HU"/>
              <a:pPr/>
              <a:t>13</a:t>
            </a:fld>
            <a:endParaRPr lang="hu-HU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297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539750" y="188913"/>
            <a:ext cx="20875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rgbClr val="FF0000"/>
                </a:solidFill>
                <a:effectLst/>
              </a:rPr>
              <a:t>Fényelem</a:t>
            </a:r>
            <a:r>
              <a:rPr lang="hu-HU" sz="2000">
                <a:solidFill>
                  <a:schemeClr val="tx1"/>
                </a:solidFill>
                <a:effectLst/>
              </a:rPr>
              <a:t>             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900113" y="836613"/>
            <a:ext cx="77771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Hasonló felépítésű, de speciális anyagú diódára nyitó irányú feszültséget kapcsolunk.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936625" y="5024438"/>
            <a:ext cx="774065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Az elektronok belépnek a p-rétegbe, ott a lyukakkal rekombinálódnak. A rekombináció során energia szabadul fel, az energia egy része fény formájában lép ki.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pic>
        <p:nvPicPr>
          <p:cNvPr id="13723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38313"/>
            <a:ext cx="611981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40" name="Line 24"/>
          <p:cNvSpPr>
            <a:spLocks noChangeShapeType="1"/>
          </p:cNvSpPr>
          <p:nvPr/>
        </p:nvSpPr>
        <p:spPr bwMode="auto">
          <a:xfrm flipV="1">
            <a:off x="3635375" y="278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7241" name="Line 25"/>
          <p:cNvSpPr>
            <a:spLocks noChangeShapeType="1"/>
          </p:cNvSpPr>
          <p:nvPr/>
        </p:nvSpPr>
        <p:spPr bwMode="auto">
          <a:xfrm flipV="1">
            <a:off x="3779838" y="278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7242" name="Line 26"/>
          <p:cNvSpPr>
            <a:spLocks noChangeShapeType="1"/>
          </p:cNvSpPr>
          <p:nvPr/>
        </p:nvSpPr>
        <p:spPr bwMode="auto">
          <a:xfrm flipV="1">
            <a:off x="3924300" y="278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7243" name="Line 27"/>
          <p:cNvSpPr>
            <a:spLocks noChangeShapeType="1"/>
          </p:cNvSpPr>
          <p:nvPr/>
        </p:nvSpPr>
        <p:spPr bwMode="auto">
          <a:xfrm flipV="1">
            <a:off x="4068763" y="278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7244" name="Line 28"/>
          <p:cNvSpPr>
            <a:spLocks noChangeShapeType="1"/>
          </p:cNvSpPr>
          <p:nvPr/>
        </p:nvSpPr>
        <p:spPr bwMode="auto">
          <a:xfrm flipV="1">
            <a:off x="4213225" y="278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7245" name="Text Box 29"/>
          <p:cNvSpPr txBox="1">
            <a:spLocks noChangeArrowheads="1"/>
          </p:cNvSpPr>
          <p:nvPr/>
        </p:nvSpPr>
        <p:spPr bwMode="auto">
          <a:xfrm>
            <a:off x="3995738" y="2060575"/>
            <a:ext cx="115093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olidFill>
                  <a:schemeClr val="tx1"/>
                </a:solidFill>
                <a:effectLst/>
              </a:rPr>
              <a:t>h</a:t>
            </a:r>
            <a:r>
              <a:rPr lang="hu-HU" i="1">
                <a:solidFill>
                  <a:schemeClr val="tx1"/>
                </a:solidFill>
                <a:effectLst/>
                <a:sym typeface="Symbol" pitchFamily="18" charset="2"/>
              </a:rPr>
              <a:t></a:t>
            </a:r>
          </a:p>
        </p:txBody>
      </p:sp>
      <p:sp>
        <p:nvSpPr>
          <p:cNvPr id="137246" name="Line 30"/>
          <p:cNvSpPr>
            <a:spLocks noChangeShapeType="1"/>
          </p:cNvSpPr>
          <p:nvPr/>
        </p:nvSpPr>
        <p:spPr bwMode="auto">
          <a:xfrm flipV="1">
            <a:off x="3708400" y="1773238"/>
            <a:ext cx="576263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>
            <a:off x="5722938" y="4498975"/>
            <a:ext cx="7207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olidFill>
                  <a:schemeClr val="tx1"/>
                </a:solidFill>
                <a:effectLst/>
              </a:rPr>
              <a:t>I &gt; 0</a:t>
            </a:r>
          </a:p>
        </p:txBody>
      </p:sp>
    </p:spTree>
  </p:cSld>
  <p:clrMapOvr>
    <a:masterClrMapping/>
  </p:clrMapOvr>
  <p:transition advClick="0" advTm="15000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13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087B-40F8-4F9D-8FEE-BD8F16312BAD}" type="slidenum">
              <a:rPr lang="hu-HU"/>
              <a:pPr/>
              <a:t>14</a:t>
            </a:fld>
            <a:endParaRPr lang="hu-HU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539750" y="188913"/>
            <a:ext cx="20875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rgbClr val="FF0000"/>
                </a:solidFill>
                <a:effectLst/>
              </a:rPr>
              <a:t>Tranzisztor</a:t>
            </a:r>
            <a:r>
              <a:rPr lang="hu-HU" sz="2000">
                <a:solidFill>
                  <a:schemeClr val="tx1"/>
                </a:solidFill>
                <a:effectLst/>
              </a:rPr>
              <a:t>             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900113" y="620713"/>
            <a:ext cx="77771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A tranzisztor három félvezető rétegből épül fel.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684213" y="4076700"/>
            <a:ext cx="36718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Nevük (az ábrán balról jobbra):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pic>
        <p:nvPicPr>
          <p:cNvPr id="13825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196975"/>
            <a:ext cx="49688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4213225" y="4076700"/>
            <a:ext cx="20875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rgbClr val="FF0000"/>
                </a:solidFill>
                <a:effectLst/>
              </a:rPr>
              <a:t>emitter </a:t>
            </a:r>
            <a:r>
              <a:rPr lang="hu-HU">
                <a:solidFill>
                  <a:schemeClr val="tx1"/>
                </a:solidFill>
                <a:effectLst/>
              </a:rPr>
              <a:t>(e)</a:t>
            </a:r>
            <a:r>
              <a:rPr lang="hu-HU" sz="2000">
                <a:solidFill>
                  <a:schemeClr val="tx1"/>
                </a:solidFill>
                <a:effectLst/>
              </a:rPr>
              <a:t>             </a:t>
            </a:r>
          </a:p>
        </p:txBody>
      </p:sp>
      <p:sp>
        <p:nvSpPr>
          <p:cNvPr id="138261" name="Rectangle 21"/>
          <p:cNvSpPr>
            <a:spLocks noChangeArrowheads="1"/>
          </p:cNvSpPr>
          <p:nvPr/>
        </p:nvSpPr>
        <p:spPr bwMode="auto">
          <a:xfrm>
            <a:off x="4213225" y="4437063"/>
            <a:ext cx="20875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rgbClr val="FF0000"/>
                </a:solidFill>
                <a:effectLst/>
              </a:rPr>
              <a:t>bázis </a:t>
            </a:r>
            <a:r>
              <a:rPr lang="hu-HU">
                <a:solidFill>
                  <a:schemeClr val="tx1"/>
                </a:solidFill>
                <a:effectLst/>
              </a:rPr>
              <a:t>(b)</a:t>
            </a:r>
            <a:r>
              <a:rPr lang="hu-HU" sz="2000">
                <a:solidFill>
                  <a:schemeClr val="tx1"/>
                </a:solidFill>
                <a:effectLst/>
              </a:rPr>
              <a:t>             </a:t>
            </a:r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4211638" y="4797425"/>
            <a:ext cx="20875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rgbClr val="FF0000"/>
                </a:solidFill>
                <a:effectLst/>
              </a:rPr>
              <a:t>kollektor </a:t>
            </a:r>
            <a:r>
              <a:rPr lang="hu-HU">
                <a:solidFill>
                  <a:schemeClr val="tx1"/>
                </a:solidFill>
                <a:effectLst/>
              </a:rPr>
              <a:t>(c)</a:t>
            </a:r>
            <a:r>
              <a:rPr lang="hu-HU" sz="2000">
                <a:solidFill>
                  <a:schemeClr val="tx1"/>
                </a:solidFill>
                <a:effectLst/>
              </a:rPr>
              <a:t>             </a:t>
            </a:r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684213" y="5362575"/>
            <a:ext cx="77771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Az ábrázolt tranzisztor </a:t>
            </a:r>
            <a:r>
              <a:rPr lang="hu-HU" i="1">
                <a:solidFill>
                  <a:srgbClr val="FF3300"/>
                </a:solidFill>
                <a:effectLst/>
              </a:rPr>
              <a:t>p-n-p</a:t>
            </a:r>
            <a:r>
              <a:rPr lang="hu-HU">
                <a:solidFill>
                  <a:schemeClr val="tx1"/>
                </a:solidFill>
                <a:effectLst/>
              </a:rPr>
              <a:t> típusú, mert emittere és kollektora </a:t>
            </a:r>
            <a:r>
              <a:rPr lang="hu-HU" i="1">
                <a:solidFill>
                  <a:schemeClr val="tx1"/>
                </a:solidFill>
                <a:effectLst/>
              </a:rPr>
              <a:t>p</a:t>
            </a:r>
            <a:r>
              <a:rPr lang="hu-HU">
                <a:solidFill>
                  <a:schemeClr val="tx1"/>
                </a:solidFill>
                <a:effectLst/>
              </a:rPr>
              <a:t>-, míg bázisa </a:t>
            </a:r>
            <a:r>
              <a:rPr lang="hu-HU" i="1">
                <a:solidFill>
                  <a:schemeClr val="tx1"/>
                </a:solidFill>
                <a:effectLst/>
              </a:rPr>
              <a:t>n</a:t>
            </a:r>
            <a:r>
              <a:rPr lang="hu-HU">
                <a:solidFill>
                  <a:schemeClr val="tx1"/>
                </a:solidFill>
                <a:effectLst/>
              </a:rPr>
              <a:t>-típusú félvezető réteg. 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Click="0" advTm="14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C647-BF3E-476C-8625-B29214FD6703}" type="slidenum">
              <a:rPr lang="hu-HU"/>
              <a:pPr/>
              <a:t>15</a:t>
            </a:fld>
            <a:endParaRPr lang="hu-HU"/>
          </a:p>
        </p:txBody>
      </p:sp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539750" y="5578475"/>
            <a:ext cx="77771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- A kollektoráram erőssége nagyban függ az emitterkör feszültségétől, tehát utóbbival szabályozni tudjuk az előbbit.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539750" y="2924175"/>
            <a:ext cx="80645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Az ábrán a tranzisztor erősítő üzemmódban működik. 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15888"/>
            <a:ext cx="49688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539750" y="3346450"/>
            <a:ext cx="77771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- Az emitter-bázis határréteg nyitó irányban előfeszített, az emitterből lyukak lépnek a bázisba (I</a:t>
            </a:r>
            <a:r>
              <a:rPr lang="hu-HU" baseline="-25000">
                <a:solidFill>
                  <a:schemeClr val="tx1"/>
                </a:solidFill>
                <a:effectLst/>
              </a:rPr>
              <a:t>e</a:t>
            </a:r>
            <a:r>
              <a:rPr lang="hu-HU">
                <a:solidFill>
                  <a:schemeClr val="tx1"/>
                </a:solidFill>
                <a:effectLst/>
              </a:rPr>
              <a:t>).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539750" y="4075113"/>
            <a:ext cx="77771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- A bázis vékony, emiatt a lyukaknak csak egy kis része rekombinálódik, másik része adja a bázisáramot (I</a:t>
            </a:r>
            <a:r>
              <a:rPr lang="hu-HU" baseline="-25000">
                <a:solidFill>
                  <a:schemeClr val="tx1"/>
                </a:solidFill>
                <a:effectLst/>
              </a:rPr>
              <a:t>b</a:t>
            </a:r>
            <a:r>
              <a:rPr lang="hu-HU">
                <a:solidFill>
                  <a:schemeClr val="tx1"/>
                </a:solidFill>
                <a:effectLst/>
              </a:rPr>
              <a:t>). Legnagyobb részük átsodródik a záró irányban előfeszített bázis-kollektor határrétegen, ez adja a kollektoráramot (I</a:t>
            </a:r>
            <a:r>
              <a:rPr lang="hu-HU" baseline="-25000">
                <a:solidFill>
                  <a:schemeClr val="tx1"/>
                </a:solidFill>
                <a:effectLst/>
              </a:rPr>
              <a:t>c</a:t>
            </a:r>
            <a:r>
              <a:rPr lang="hu-HU">
                <a:solidFill>
                  <a:schemeClr val="tx1"/>
                </a:solidFill>
                <a:effectLst/>
              </a:rPr>
              <a:t>).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Click="0" advTm="13000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B4B6-98C5-4237-95A2-DB1BD5251A32}" type="slidenum">
              <a:rPr lang="hu-HU"/>
              <a:pPr/>
              <a:t>16</a:t>
            </a:fld>
            <a:endParaRPr lang="hu-HU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539750" y="2924175"/>
            <a:ext cx="80645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Ha az emitterkör </a:t>
            </a:r>
            <a:r>
              <a:rPr lang="hu-HU">
                <a:solidFill>
                  <a:srgbClr val="FF3300"/>
                </a:solidFill>
                <a:effectLst/>
              </a:rPr>
              <a:t>polaritását </a:t>
            </a:r>
            <a:r>
              <a:rPr lang="hu-HU">
                <a:solidFill>
                  <a:schemeClr val="tx1"/>
                </a:solidFill>
                <a:effectLst/>
              </a:rPr>
              <a:t>változtatjuk, akkor a tranzisztort kapcsoló módban működtetjük, mivel a kollektoráramot ki-be kapcsolhatjuk.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15888"/>
            <a:ext cx="49688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539750" y="3859213"/>
            <a:ext cx="80645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Az ábrázolt típuson kívül még sokféle tranzisztortípus létezik, működésük logikája és felhasználásuk a leírthoz hasonló.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Click="0" advTm="13000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9EB-CD84-48B1-B931-43CE745467F6}" type="slidenum">
              <a:rPr lang="hu-HU"/>
              <a:pPr/>
              <a:t>17</a:t>
            </a:fld>
            <a:endParaRPr lang="hu-HU"/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539750" y="465138"/>
            <a:ext cx="81375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rgbClr val="FF0000"/>
                </a:solidFill>
                <a:effectLst/>
              </a:rPr>
              <a:t>A félvezető eszközök felhasználásának előnyei</a:t>
            </a:r>
            <a:r>
              <a:rPr lang="hu-HU" sz="2000">
                <a:solidFill>
                  <a:schemeClr val="tx1"/>
                </a:solidFill>
                <a:effectLst/>
              </a:rPr>
              <a:t>             </a:t>
            </a:r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1044575" y="1196975"/>
            <a:ext cx="77041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- Méretük kicsi.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1044575" y="1690688"/>
            <a:ext cx="77041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- Energiafogyasztásuk csekély.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1042988" y="2193925"/>
            <a:ext cx="770413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- Nem igényelnek bemelegedési időt.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1042988" y="2698750"/>
            <a:ext cx="770413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- Meghibásodásuk esélye kicsi.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1042988" y="3201988"/>
            <a:ext cx="77041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- Nagy tömegben olcsón előállíthatók.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Tm="15000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Köszönöm a Figyelmet!</a:t>
            </a:r>
            <a:br>
              <a:rPr lang="hu-HU" sz="4000" dirty="0" smtClean="0"/>
            </a:br>
            <a:endParaRPr lang="hu-HU" sz="400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Félvezető eszközök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BF9F-F7C2-4F1D-B1AE-D07ADDC77FDD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Viszont látásra!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Dunaujváros.2011.11.15.</a:t>
            </a:r>
          </a:p>
          <a:p>
            <a:r>
              <a:rPr lang="hu-HU" smtClean="0">
                <a:solidFill>
                  <a:srgbClr val="FF0000"/>
                </a:solidFill>
              </a:rPr>
              <a:t>E-mail:csacsi19699vgmail.com</a:t>
            </a:r>
            <a:endParaRPr lang="hu-HU" dirty="0" smtClean="0">
              <a:solidFill>
                <a:srgbClr val="FF0000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E16B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 félvezetők</a:t>
            </a:r>
          </a:p>
        </p:txBody>
      </p:sp>
      <p:sp>
        <p:nvSpPr>
          <p:cNvPr id="14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1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AF90-8516-44FD-8AFE-6F8D2DE74D4C}" type="slidenum">
              <a:rPr lang="hu-HU"/>
              <a:pPr/>
              <a:t>2</a:t>
            </a:fld>
            <a:endParaRPr lang="hu-HU"/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0" y="297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8162" name="Rectangle 34"/>
          <p:cNvSpPr>
            <a:spLocks noChangeArrowheads="1"/>
          </p:cNvSpPr>
          <p:nvPr/>
        </p:nvSpPr>
        <p:spPr bwMode="auto">
          <a:xfrm>
            <a:off x="539750" y="1484313"/>
            <a:ext cx="8280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Elektromos vezetés szempontjából az anyagokat három csoportra osztjuk: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539750" y="1978025"/>
            <a:ext cx="20875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rgbClr val="FF0000"/>
                </a:solidFill>
                <a:effectLst/>
              </a:rPr>
              <a:t>Vezetők: </a:t>
            </a:r>
            <a:r>
              <a:rPr lang="hu-HU" sz="2000">
                <a:solidFill>
                  <a:schemeClr val="tx1"/>
                </a:solidFill>
                <a:effectLst/>
              </a:rPr>
              <a:t>             </a:t>
            </a:r>
          </a:p>
        </p:txBody>
      </p:sp>
      <p:sp>
        <p:nvSpPr>
          <p:cNvPr id="48190" name="Rectangle 62"/>
          <p:cNvSpPr>
            <a:spLocks noChangeArrowheads="1"/>
          </p:cNvSpPr>
          <p:nvPr/>
        </p:nvSpPr>
        <p:spPr bwMode="auto">
          <a:xfrm>
            <a:off x="900113" y="2338388"/>
            <a:ext cx="79930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Specifikus ellenállásuk 10</a:t>
            </a:r>
            <a:r>
              <a:rPr lang="hu-HU" baseline="30000">
                <a:solidFill>
                  <a:schemeClr val="tx1"/>
                </a:solidFill>
                <a:effectLst/>
              </a:rPr>
              <a:t>-8</a:t>
            </a:r>
            <a:r>
              <a:rPr lang="hu-HU">
                <a:solidFill>
                  <a:schemeClr val="tx1"/>
                </a:solidFill>
                <a:effectLst/>
              </a:rPr>
              <a:t> – 10</a:t>
            </a:r>
            <a:r>
              <a:rPr lang="hu-HU" baseline="30000">
                <a:solidFill>
                  <a:schemeClr val="tx1"/>
                </a:solidFill>
                <a:effectLst/>
              </a:rPr>
              <a:t>-6</a:t>
            </a:r>
            <a:r>
              <a:rPr lang="hu-HU">
                <a:solidFill>
                  <a:schemeClr val="tx1"/>
                </a:solidFill>
                <a:effectLst/>
              </a:rPr>
              <a:t> Ωm.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48191" name="Rectangle 63"/>
          <p:cNvSpPr>
            <a:spLocks noChangeArrowheads="1"/>
          </p:cNvSpPr>
          <p:nvPr/>
        </p:nvSpPr>
        <p:spPr bwMode="auto">
          <a:xfrm>
            <a:off x="900113" y="2698750"/>
            <a:ext cx="79930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(1 m hosszú, 1 mm</a:t>
            </a:r>
            <a:r>
              <a:rPr lang="hu-HU" baseline="30000">
                <a:solidFill>
                  <a:schemeClr val="tx1"/>
                </a:solidFill>
                <a:effectLst/>
              </a:rPr>
              <a:t>2</a:t>
            </a:r>
            <a:r>
              <a:rPr lang="hu-HU">
                <a:solidFill>
                  <a:schemeClr val="tx1"/>
                </a:solidFill>
                <a:effectLst/>
              </a:rPr>
              <a:t> keresztmetszetű szál ellenállása 10</a:t>
            </a:r>
            <a:r>
              <a:rPr lang="hu-HU" baseline="30000">
                <a:solidFill>
                  <a:schemeClr val="tx1"/>
                </a:solidFill>
                <a:effectLst/>
              </a:rPr>
              <a:t>-2</a:t>
            </a:r>
            <a:r>
              <a:rPr lang="hu-HU">
                <a:solidFill>
                  <a:schemeClr val="tx1"/>
                </a:solidFill>
                <a:effectLst/>
              </a:rPr>
              <a:t> – 1 Ω.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48192" name="Rectangle 64"/>
          <p:cNvSpPr>
            <a:spLocks noChangeArrowheads="1"/>
          </p:cNvSpPr>
          <p:nvPr/>
        </p:nvSpPr>
        <p:spPr bwMode="auto">
          <a:xfrm>
            <a:off x="539750" y="3201988"/>
            <a:ext cx="20875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rgbClr val="FF0000"/>
                </a:solidFill>
                <a:effectLst/>
              </a:rPr>
              <a:t>Félvezetők: </a:t>
            </a:r>
            <a:r>
              <a:rPr lang="hu-HU" sz="2000">
                <a:solidFill>
                  <a:schemeClr val="tx1"/>
                </a:solidFill>
                <a:effectLst/>
              </a:rPr>
              <a:t>             </a:t>
            </a:r>
          </a:p>
        </p:txBody>
      </p:sp>
      <p:sp>
        <p:nvSpPr>
          <p:cNvPr id="48193" name="Rectangle 65"/>
          <p:cNvSpPr>
            <a:spLocks noChangeArrowheads="1"/>
          </p:cNvSpPr>
          <p:nvPr/>
        </p:nvSpPr>
        <p:spPr bwMode="auto">
          <a:xfrm>
            <a:off x="900113" y="3562350"/>
            <a:ext cx="79930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Specifikus ellenállásuk 10</a:t>
            </a:r>
            <a:r>
              <a:rPr lang="hu-HU" baseline="30000">
                <a:solidFill>
                  <a:schemeClr val="tx1"/>
                </a:solidFill>
                <a:effectLst/>
              </a:rPr>
              <a:t>-6</a:t>
            </a:r>
            <a:r>
              <a:rPr lang="hu-HU">
                <a:solidFill>
                  <a:schemeClr val="tx1"/>
                </a:solidFill>
                <a:effectLst/>
              </a:rPr>
              <a:t> – 10</a:t>
            </a:r>
            <a:r>
              <a:rPr lang="hu-HU" baseline="30000">
                <a:solidFill>
                  <a:schemeClr val="tx1"/>
                </a:solidFill>
                <a:effectLst/>
              </a:rPr>
              <a:t>12</a:t>
            </a:r>
            <a:r>
              <a:rPr lang="hu-HU">
                <a:solidFill>
                  <a:schemeClr val="tx1"/>
                </a:solidFill>
                <a:effectLst/>
              </a:rPr>
              <a:t> Ωm.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48194" name="Rectangle 66"/>
          <p:cNvSpPr>
            <a:spLocks noChangeArrowheads="1"/>
          </p:cNvSpPr>
          <p:nvPr/>
        </p:nvSpPr>
        <p:spPr bwMode="auto">
          <a:xfrm>
            <a:off x="900113" y="3922713"/>
            <a:ext cx="79930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(1 m hosszú, 1 mm</a:t>
            </a:r>
            <a:r>
              <a:rPr lang="hu-HU" baseline="30000">
                <a:solidFill>
                  <a:schemeClr val="tx1"/>
                </a:solidFill>
                <a:effectLst/>
              </a:rPr>
              <a:t>2</a:t>
            </a:r>
            <a:r>
              <a:rPr lang="hu-HU">
                <a:solidFill>
                  <a:schemeClr val="tx1"/>
                </a:solidFill>
                <a:effectLst/>
              </a:rPr>
              <a:t> keresztmetszetű szál ellenállása 1 – 10</a:t>
            </a:r>
            <a:r>
              <a:rPr lang="hu-HU" baseline="30000">
                <a:solidFill>
                  <a:schemeClr val="tx1"/>
                </a:solidFill>
                <a:effectLst/>
              </a:rPr>
              <a:t>18</a:t>
            </a:r>
            <a:r>
              <a:rPr lang="hu-HU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48195" name="Rectangle 67"/>
          <p:cNvSpPr>
            <a:spLocks noChangeArrowheads="1"/>
          </p:cNvSpPr>
          <p:nvPr/>
        </p:nvSpPr>
        <p:spPr bwMode="auto">
          <a:xfrm>
            <a:off x="539750" y="4497388"/>
            <a:ext cx="20875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rgbClr val="FF0000"/>
                </a:solidFill>
                <a:effectLst/>
              </a:rPr>
              <a:t>Szigetelők: </a:t>
            </a:r>
            <a:r>
              <a:rPr lang="hu-HU" sz="2000">
                <a:solidFill>
                  <a:schemeClr val="tx1"/>
                </a:solidFill>
                <a:effectLst/>
              </a:rPr>
              <a:t>             </a:t>
            </a:r>
          </a:p>
        </p:txBody>
      </p:sp>
      <p:sp>
        <p:nvSpPr>
          <p:cNvPr id="48196" name="Rectangle 68"/>
          <p:cNvSpPr>
            <a:spLocks noChangeArrowheads="1"/>
          </p:cNvSpPr>
          <p:nvPr/>
        </p:nvSpPr>
        <p:spPr bwMode="auto">
          <a:xfrm>
            <a:off x="900113" y="4941888"/>
            <a:ext cx="59769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Specifikus ellenállásuk a fentinél nagyobb érték.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Click="0" advTm="15000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174-FC2C-4620-BDC2-265DFF3F920C}" type="slidenum">
              <a:rPr lang="hu-HU"/>
              <a:pPr/>
              <a:t>3</a:t>
            </a:fld>
            <a:endParaRPr lang="hu-HU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297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539750" y="476250"/>
            <a:ext cx="828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A félvezetők tipikus képviselői a nagytisztaságú szilícium és germánium.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6516688" y="3706813"/>
            <a:ext cx="20875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rgbClr val="FF0000"/>
                </a:solidFill>
                <a:effectLst/>
              </a:rPr>
              <a:t>n-típusú </a:t>
            </a:r>
            <a:r>
              <a:rPr lang="hu-HU">
                <a:solidFill>
                  <a:schemeClr val="tx1"/>
                </a:solidFill>
                <a:effectLst/>
              </a:rPr>
              <a:t>félvezető</a:t>
            </a:r>
            <a:r>
              <a:rPr lang="hu-HU">
                <a:solidFill>
                  <a:srgbClr val="FF0000"/>
                </a:solidFill>
                <a:effectLst/>
              </a:rPr>
              <a:t> </a:t>
            </a:r>
            <a:r>
              <a:rPr lang="hu-HU" sz="2000">
                <a:solidFill>
                  <a:schemeClr val="tx1"/>
                </a:solidFill>
                <a:effectLst/>
              </a:rPr>
              <a:t>             </a:t>
            </a:r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539750" y="981075"/>
            <a:ext cx="828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Tulajdonságaikat szennyező atomok bevitelével módosítják.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539750" y="1484313"/>
            <a:ext cx="8280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1. Szennyezés 5 vegyértékű atomokkal (arzén, antimon)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pic>
        <p:nvPicPr>
          <p:cNvPr id="12699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1989138"/>
            <a:ext cx="39243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14B1-17FF-47BD-A7B7-52F812545C5E}" type="slidenum">
              <a:rPr lang="hu-HU"/>
              <a:pPr/>
              <a:t>4</a:t>
            </a:fld>
            <a:endParaRPr lang="hu-HU"/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297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6516688" y="3062288"/>
            <a:ext cx="20875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rgbClr val="FF0000"/>
                </a:solidFill>
                <a:effectLst/>
              </a:rPr>
              <a:t>p-típusú </a:t>
            </a:r>
            <a:r>
              <a:rPr lang="hu-HU">
                <a:solidFill>
                  <a:schemeClr val="tx1"/>
                </a:solidFill>
                <a:effectLst/>
              </a:rPr>
              <a:t>félvezető</a:t>
            </a:r>
            <a:r>
              <a:rPr lang="hu-HU">
                <a:solidFill>
                  <a:srgbClr val="FF0000"/>
                </a:solidFill>
                <a:effectLst/>
              </a:rPr>
              <a:t> </a:t>
            </a:r>
            <a:r>
              <a:rPr lang="hu-HU" sz="2000">
                <a:solidFill>
                  <a:schemeClr val="tx1"/>
                </a:solidFill>
                <a:effectLst/>
              </a:rPr>
              <a:t>             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539750" y="839788"/>
            <a:ext cx="8280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2. Szennyezés 3 vegyértékű atomokkal (alumínium, gallium, indium)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pic>
        <p:nvPicPr>
          <p:cNvPr id="12800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479550"/>
            <a:ext cx="35528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760C-5DB0-4380-8190-3530BAFD8C53}" type="slidenum">
              <a:rPr lang="hu-HU"/>
              <a:pPr/>
              <a:t>5</a:t>
            </a:fld>
            <a:endParaRPr lang="hu-HU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297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539750" y="969963"/>
            <a:ext cx="8280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Az n-típusúakban felesleges, nem kötött </a:t>
            </a:r>
            <a:r>
              <a:rPr lang="hu-HU">
                <a:solidFill>
                  <a:srgbClr val="FF3300"/>
                </a:solidFill>
                <a:effectLst/>
              </a:rPr>
              <a:t>elektronok</a:t>
            </a:r>
            <a:r>
              <a:rPr lang="hu-HU">
                <a:solidFill>
                  <a:schemeClr val="tx1"/>
                </a:solidFill>
                <a:effectLst/>
              </a:rPr>
              <a:t> találhatók, amelyek gyakorlatilag szabadon mozoghatnak.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539750" y="1843088"/>
            <a:ext cx="8280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Áramkörben az elektronok a pozitív pólus felé áramlanak.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539750" y="2473325"/>
            <a:ext cx="82804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A p-típusúakban be nem töltött helyek, </a:t>
            </a:r>
            <a:r>
              <a:rPr lang="hu-HU">
                <a:solidFill>
                  <a:srgbClr val="FF3300"/>
                </a:solidFill>
                <a:effectLst/>
              </a:rPr>
              <a:t>lyukak </a:t>
            </a:r>
            <a:r>
              <a:rPr lang="hu-HU">
                <a:solidFill>
                  <a:schemeClr val="tx1"/>
                </a:solidFill>
                <a:effectLst/>
              </a:rPr>
              <a:t>találhatók. Ezekbe a szomszédos elektronok könnyen átugorhatnak. A jelenség olyan, mintha a lyuk mozdulna el, azaz mintha pozitív töltés vándorolna.		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29042" name="Rectangle 18"/>
          <p:cNvSpPr>
            <a:spLocks noChangeArrowheads="1"/>
          </p:cNvSpPr>
          <p:nvPr/>
        </p:nvSpPr>
        <p:spPr bwMode="auto">
          <a:xfrm>
            <a:off x="539750" y="3860800"/>
            <a:ext cx="828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Áramkörben a lyukak a negatív pólus felé áramlanak.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Click="0" advTm="1500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E16B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Félvezető eszközök</a:t>
            </a:r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C2E7-0835-4AC8-8AF3-F90B79D26252}" type="slidenum">
              <a:rPr lang="hu-HU"/>
              <a:pPr/>
              <a:t>6</a:t>
            </a:fld>
            <a:endParaRPr lang="hu-HU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0" y="297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539750" y="1484313"/>
            <a:ext cx="20875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rgbClr val="FF0000"/>
                </a:solidFill>
                <a:effectLst/>
              </a:rPr>
              <a:t>Termisztor</a:t>
            </a:r>
            <a:r>
              <a:rPr lang="hu-HU" sz="2000">
                <a:solidFill>
                  <a:schemeClr val="tx1"/>
                </a:solidFill>
                <a:effectLst/>
              </a:rPr>
              <a:t>            </a:t>
            </a: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900113" y="2049463"/>
            <a:ext cx="8243887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A félvezetők ellenállása meredeken </a:t>
            </a:r>
            <a:r>
              <a:rPr lang="hu-HU">
                <a:solidFill>
                  <a:srgbClr val="FF3300"/>
                </a:solidFill>
                <a:effectLst/>
              </a:rPr>
              <a:t>csökken </a:t>
            </a:r>
            <a:r>
              <a:rPr lang="hu-HU">
                <a:solidFill>
                  <a:schemeClr val="tx1"/>
                </a:solidFill>
                <a:effectLst/>
              </a:rPr>
              <a:t>a hőmérséklet emelkedésével, ezért nagyon pontos, akár 0,001 </a:t>
            </a:r>
            <a:r>
              <a:rPr lang="en-US">
                <a:solidFill>
                  <a:schemeClr val="tx1"/>
                </a:solidFill>
                <a:effectLst/>
              </a:rPr>
              <a:t>º</a:t>
            </a:r>
            <a:r>
              <a:rPr lang="hu-HU">
                <a:solidFill>
                  <a:schemeClr val="tx1"/>
                </a:solidFill>
                <a:effectLst/>
              </a:rPr>
              <a:t>C pontosságú hőmérsékletmérés megvalósítható a félvezető ellenállásának mérésével.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9D14-8CF1-4222-95DD-166723E7F234}" type="slidenum">
              <a:rPr lang="hu-HU"/>
              <a:pPr/>
              <a:t>7</a:t>
            </a:fld>
            <a:endParaRPr lang="hu-HU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297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539750" y="188913"/>
            <a:ext cx="20875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rgbClr val="FF0000"/>
                </a:solidFill>
                <a:effectLst/>
              </a:rPr>
              <a:t>Dióda</a:t>
            </a:r>
            <a:r>
              <a:rPr lang="hu-HU" sz="2000">
                <a:solidFill>
                  <a:schemeClr val="tx1"/>
                </a:solidFill>
                <a:effectLst/>
              </a:rPr>
              <a:t>             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900113" y="620713"/>
            <a:ext cx="77771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Érintsünk össze egy p- és egy n-típusú félvezetőt!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936625" y="4808538"/>
            <a:ext cx="7740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Elektronok lépnek át az n-típusúról a p-típusúra, az elektronok és a lyukak  egy széles sávban rekombinálódnak.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pic>
        <p:nvPicPr>
          <p:cNvPr id="132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6425" y="1041400"/>
            <a:ext cx="44958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936625" y="5805488"/>
            <a:ext cx="7740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Potenciálkülönbség keletkezik, az n-típusú félvezető pozitív töltésű lesz.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5435600" y="1350963"/>
            <a:ext cx="79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 sz="2400" b="1">
                <a:solidFill>
                  <a:schemeClr val="tx1"/>
                </a:solidFill>
                <a:effectLst/>
              </a:rPr>
              <a:t>+</a:t>
            </a: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5435600" y="2719388"/>
            <a:ext cx="790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 sz="4400" b="1">
                <a:solidFill>
                  <a:schemeClr val="tx1"/>
                </a:solidFill>
                <a:effectLst/>
              </a:rPr>
              <a:t>-</a:t>
            </a:r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936625" y="5516563"/>
            <a:ext cx="77406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Töltésben szegény záróréteg alakul ki, az elektronvándorlás megáll.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Tm="11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2DC3-4CC2-4B9D-91F9-86D9EA928471}" type="slidenum">
              <a:rPr lang="hu-HU"/>
              <a:pPr/>
              <a:t>8</a:t>
            </a:fld>
            <a:endParaRPr lang="hu-HU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297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31086" name="Object 14"/>
          <p:cNvGraphicFramePr>
            <a:graphicFrameLocks noChangeAspect="1"/>
          </p:cNvGraphicFramePr>
          <p:nvPr/>
        </p:nvGraphicFramePr>
        <p:xfrm>
          <a:off x="539750" y="620713"/>
          <a:ext cx="2992438" cy="4824412"/>
        </p:xfrm>
        <a:graphic>
          <a:graphicData uri="http://schemas.openxmlformats.org/presentationml/2006/ole">
            <p:oleObj spid="_x0000_s131086" name="Bitkép" r:id="rId3" imgW="2723810" imgH="4390476" progId="PBrush">
              <p:embed/>
            </p:oleObj>
          </a:graphicData>
        </a:graphic>
      </p:graphicFrame>
      <p:sp>
        <p:nvSpPr>
          <p:cNvPr id="131087" name="Rectangle 15"/>
          <p:cNvSpPr>
            <a:spLocks noChangeArrowheads="1"/>
          </p:cNvSpPr>
          <p:nvPr/>
        </p:nvSpPr>
        <p:spPr bwMode="auto">
          <a:xfrm>
            <a:off x="3924300" y="549275"/>
            <a:ext cx="489585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Kapcsoljunk külső feszültséget a diódára!</a:t>
            </a:r>
          </a:p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Ha az n-típusú oldalra kapcsoljuk a pozitív pólust, akkor a záróréteg szélesedik, a töltések átlépését a széles záróréteg méginkább gátolja, a dióda gyakorlatilag nem vezet.</a:t>
            </a:r>
          </a:p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Ez a </a:t>
            </a:r>
            <a:r>
              <a:rPr lang="hu-HU">
                <a:solidFill>
                  <a:srgbClr val="FF3300"/>
                </a:solidFill>
                <a:effectLst/>
              </a:rPr>
              <a:t>záróirányú kapcsolás</a:t>
            </a:r>
            <a:r>
              <a:rPr lang="hu-HU">
                <a:solidFill>
                  <a:schemeClr val="tx1"/>
                </a:solidFill>
                <a:effectLst/>
              </a:rPr>
              <a:t>.</a:t>
            </a:r>
          </a:p>
          <a:p>
            <a:pPr>
              <a:spcBef>
                <a:spcPct val="20000"/>
              </a:spcBef>
            </a:pPr>
            <a:endParaRPr lang="hu-HU">
              <a:solidFill>
                <a:schemeClr val="tx1"/>
              </a:solidFill>
              <a:effectLst/>
            </a:endParaRPr>
          </a:p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(Minimális, a feszültség nagyságától független visszáram folyik a körben.) 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Félvezető eszközök</a:t>
            </a:r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F7A0-0826-4413-99B0-D3C4E6F303F9}" type="slidenum">
              <a:rPr lang="hu-HU"/>
              <a:pPr/>
              <a:t>9</a:t>
            </a:fld>
            <a:endParaRPr lang="hu-HU"/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0" y="297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708400" y="476250"/>
            <a:ext cx="489585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Ha az n-típusú oldalra a negatív pólust kapcsoljuk, akkor a záróréteg elkeskenyedik, a töltések könnyedén átlépnek a határrétegen, áram folyik a körben, a dióda vezet.</a:t>
            </a:r>
          </a:p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Ez a </a:t>
            </a:r>
            <a:r>
              <a:rPr lang="hu-HU">
                <a:solidFill>
                  <a:srgbClr val="FF3300"/>
                </a:solidFill>
                <a:effectLst/>
              </a:rPr>
              <a:t>nyitóirányú kapcsolás</a:t>
            </a:r>
            <a:r>
              <a:rPr lang="hu-HU">
                <a:solidFill>
                  <a:schemeClr val="tx1"/>
                </a:solidFill>
                <a:effectLst/>
              </a:rPr>
              <a:t>.</a:t>
            </a:r>
          </a:p>
          <a:p>
            <a:pPr>
              <a:spcBef>
                <a:spcPct val="20000"/>
              </a:spcBef>
            </a:pPr>
            <a:endParaRPr lang="hu-HU">
              <a:solidFill>
                <a:schemeClr val="tx1"/>
              </a:solidFill>
              <a:effectLst/>
            </a:endParaRPr>
          </a:p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(Az áramerősség a feszültség növelésével rohamosan nő, mivel a határréteg egyre vékonyabb, ellenállása így egyre kisebb lesz.) 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2589213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755650" y="5589588"/>
            <a:ext cx="77771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>
                <a:solidFill>
                  <a:schemeClr val="tx1"/>
                </a:solidFill>
                <a:effectLst/>
              </a:rPr>
              <a:t>A diódát elsősorban </a:t>
            </a:r>
            <a:r>
              <a:rPr lang="hu-HU">
                <a:solidFill>
                  <a:srgbClr val="FF3300"/>
                </a:solidFill>
                <a:effectLst/>
              </a:rPr>
              <a:t>egyenirányításra </a:t>
            </a:r>
            <a:r>
              <a:rPr lang="hu-HU">
                <a:solidFill>
                  <a:schemeClr val="tx1"/>
                </a:solidFill>
                <a:effectLst/>
              </a:rPr>
              <a:t>használjuk. </a:t>
            </a:r>
            <a:endParaRPr lang="hu-HU" sz="20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Click="0" advTm="13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1916</TotalTime>
  <Words>777</Words>
  <Application>Microsoft PowerPoint</Application>
  <PresentationFormat>Diavetítés a képernyőre (4:3 oldalarány)</PresentationFormat>
  <Paragraphs>126</Paragraphs>
  <Slides>18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0" baseType="lpstr">
      <vt:lpstr>Hegycsúcs</vt:lpstr>
      <vt:lpstr>Bitkép</vt:lpstr>
      <vt:lpstr>Félvezető eszközök </vt:lpstr>
      <vt:lpstr>A félvezetők</vt:lpstr>
      <vt:lpstr>3. dia</vt:lpstr>
      <vt:lpstr>4. dia</vt:lpstr>
      <vt:lpstr>5. dia</vt:lpstr>
      <vt:lpstr>Félvezető eszközök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Köszönöm a Figyelmet! </vt:lpstr>
    </vt:vector>
  </TitlesOfParts>
  <Company>Otthon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subject>Felvezetok</dc:subject>
  <dc:creator>csacsi</dc:creator>
  <cp:lastModifiedBy>Villamos tagiskola</cp:lastModifiedBy>
  <cp:revision>380</cp:revision>
  <dcterms:created xsi:type="dcterms:W3CDTF">2004-01-16T17:55:38Z</dcterms:created>
  <dcterms:modified xsi:type="dcterms:W3CDTF">2011-11-15T14:28:17Z</dcterms:modified>
</cp:coreProperties>
</file>