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4BA5B-5790-4068-90C7-9833FC6E42F4}" type="datetimeFigureOut">
              <a:rPr lang="hu-HU" smtClean="0"/>
              <a:t>2012.04.09.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20418-1994-47FB-941A-80F7353A4F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3896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20418-1994-47FB-941A-80F7353A4F07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4834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E57E83-054A-41FE-9CF6-B717549EF9FD}" type="datetimeFigureOut">
              <a:rPr lang="hu-HU" smtClean="0"/>
              <a:t>2012.04.09.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406C97-FE3B-415C-A9FD-374D9B85F644}" type="slidenum">
              <a:rPr lang="hu-HU" smtClean="0"/>
              <a:t>‹#›</a:t>
            </a:fld>
            <a:endParaRPr lang="hu-H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7E83-054A-41FE-9CF6-B717549EF9FD}" type="datetimeFigureOut">
              <a:rPr lang="hu-HU" smtClean="0"/>
              <a:t>2012.04.09.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6C97-FE3B-415C-A9FD-374D9B85F644}" type="slidenum">
              <a:rPr lang="hu-HU" smtClean="0"/>
              <a:t>‹#›</a:t>
            </a:fld>
            <a:endParaRPr lang="hu-H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7E83-054A-41FE-9CF6-B717549EF9FD}" type="datetimeFigureOut">
              <a:rPr lang="hu-HU" smtClean="0"/>
              <a:t>2012.04.09.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6C97-FE3B-415C-A9FD-374D9B85F644}" type="slidenum">
              <a:rPr lang="hu-HU" smtClean="0"/>
              <a:t>‹#›</a:t>
            </a:fld>
            <a:endParaRPr lang="hu-H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7E83-054A-41FE-9CF6-B717549EF9FD}" type="datetimeFigureOut">
              <a:rPr lang="hu-HU" smtClean="0"/>
              <a:t>2012.04.09.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6C97-FE3B-415C-A9FD-374D9B85F644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7E83-054A-41FE-9CF6-B717549EF9FD}" type="datetimeFigureOut">
              <a:rPr lang="hu-HU" smtClean="0"/>
              <a:t>2012.04.09.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6C97-FE3B-415C-A9FD-374D9B85F644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7E83-054A-41FE-9CF6-B717549EF9FD}" type="datetimeFigureOut">
              <a:rPr lang="hu-HU" smtClean="0"/>
              <a:t>2012.04.09.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6C97-FE3B-415C-A9FD-374D9B85F644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7E83-054A-41FE-9CF6-B717549EF9FD}" type="datetimeFigureOut">
              <a:rPr lang="hu-HU" smtClean="0"/>
              <a:t>2012.04.09.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6C97-FE3B-415C-A9FD-374D9B85F644}" type="slidenum">
              <a:rPr lang="hu-HU" smtClean="0"/>
              <a:t>‹#›</a:t>
            </a:fld>
            <a:endParaRPr lang="hu-H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7E83-054A-41FE-9CF6-B717549EF9FD}" type="datetimeFigureOut">
              <a:rPr lang="hu-HU" smtClean="0"/>
              <a:t>2012.04.09.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6C97-FE3B-415C-A9FD-374D9B85F644}" type="slidenum">
              <a:rPr lang="hu-HU" smtClean="0"/>
              <a:t>‹#›</a:t>
            </a:fld>
            <a:endParaRPr lang="hu-H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7E83-054A-41FE-9CF6-B717549EF9FD}" type="datetimeFigureOut">
              <a:rPr lang="hu-HU" smtClean="0"/>
              <a:t>2012.04.09.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6C97-FE3B-415C-A9FD-374D9B85F64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7E83-054A-41FE-9CF6-B717549EF9FD}" type="datetimeFigureOut">
              <a:rPr lang="hu-HU" smtClean="0"/>
              <a:t>2012.04.09.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6C97-FE3B-415C-A9FD-374D9B85F64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7E83-054A-41FE-9CF6-B717549EF9FD}" type="datetimeFigureOut">
              <a:rPr lang="hu-HU" smtClean="0"/>
              <a:t>2012.04.09.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6C97-FE3B-415C-A9FD-374D9B85F64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FE57E83-054A-41FE-9CF6-B717549EF9FD}" type="datetimeFigureOut">
              <a:rPr lang="hu-HU" smtClean="0"/>
              <a:t>2012.04.09.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A406C97-FE3B-415C-A9FD-374D9B85F644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Jendrassik György</a:t>
            </a:r>
            <a:br>
              <a:rPr lang="hu-HU" dirty="0" smtClean="0"/>
            </a:br>
            <a:r>
              <a:rPr lang="hu-HU" dirty="0" smtClean="0"/>
              <a:t>Élete és munkássága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Rékasi Csaba</a:t>
            </a:r>
          </a:p>
          <a:p>
            <a:r>
              <a:rPr lang="hu-HU" dirty="0" smtClean="0"/>
              <a:t>csacsi19699@</a:t>
            </a:r>
            <a:r>
              <a:rPr lang="hu-HU" dirty="0" err="1" smtClean="0"/>
              <a:t>gmail.com</a:t>
            </a:r>
            <a:endParaRPr lang="hu-HU" dirty="0"/>
          </a:p>
        </p:txBody>
      </p:sp>
      <p:pic>
        <p:nvPicPr>
          <p:cNvPr id="4" name="Hang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69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00"/>
    </mc:Choice>
    <mc:Fallback>
      <p:transition spd="slow" advTm="10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 smtClean="0"/>
              <a:t>( </a:t>
            </a:r>
            <a:r>
              <a:rPr lang="en-US" dirty="0" smtClean="0"/>
              <a:t>Budapest</a:t>
            </a:r>
            <a:r>
              <a:rPr lang="en-US" dirty="0"/>
              <a:t>, 1898. </a:t>
            </a:r>
            <a:r>
              <a:rPr lang="en-US" dirty="0" err="1"/>
              <a:t>máj</a:t>
            </a:r>
            <a:r>
              <a:rPr lang="en-US" dirty="0"/>
              <a:t>. 13. – London, 1954. </a:t>
            </a:r>
            <a:r>
              <a:rPr lang="en-US" dirty="0" err="1"/>
              <a:t>febr</a:t>
            </a:r>
            <a:r>
              <a:rPr lang="en-US" dirty="0"/>
              <a:t>. 8.; )</a:t>
            </a:r>
            <a:endParaRPr lang="hu-HU" dirty="0"/>
          </a:p>
          <a:p>
            <a:pPr marL="0" indent="0">
              <a:buNone/>
            </a:pPr>
            <a:endParaRPr lang="hu-HU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Jendrassik </a:t>
            </a:r>
            <a:r>
              <a:rPr lang="hu-HU" dirty="0" smtClean="0"/>
              <a:t>élete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08920"/>
            <a:ext cx="2667000" cy="328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Hang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20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59"/>
    </mc:Choice>
    <mc:Fallback>
      <p:transition spd="slow" advTm="113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683568" y="2598004"/>
            <a:ext cx="78488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/>
              <a:t>	Ekkor </a:t>
            </a:r>
            <a:r>
              <a:rPr lang="hu-HU" sz="2000" dirty="0" smtClean="0"/>
              <a:t>már külön osztályt szerveztek részére, amely „Jendrassik Motorszerkesztési Osztály” néven működött. Kiváló szervezőképessége segítette a legjobb munkatársak összegyűjtését. A gyárvezetéssel szemben határozott fellépésével, megteremtette a munkához szükséges feltételeket. Az eseményeket rugalmasan követte és a kísérleti eredmények alapján szükséges módosításokat azonnal végrehajtatta. A vállalatnál gyorsan növekedett  hatásköre és rangja. Először főmérnök, majd főfelügyelő, 1936-ban már igazgatói címet kapott, később ő lett a vállalat vezérigazgatója. Így elképzelései megvalósítását nem csak tehetsége, hanem hatalma is segítette.</a:t>
            </a:r>
            <a:endParaRPr lang="hu-HU" sz="2000" dirty="0"/>
          </a:p>
        </p:txBody>
      </p:sp>
      <p:sp>
        <p:nvSpPr>
          <p:cNvPr id="6" name="Téglalap 5"/>
          <p:cNvSpPr/>
          <p:nvPr/>
        </p:nvSpPr>
        <p:spPr>
          <a:xfrm>
            <a:off x="667278" y="764704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/>
              <a:t>	Középiskoláit </a:t>
            </a:r>
            <a:r>
              <a:rPr lang="hu-HU" sz="2000" dirty="0" smtClean="0"/>
              <a:t>Budapesten a VIII. kerületi </a:t>
            </a:r>
            <a:r>
              <a:rPr lang="hu-HU" sz="2000" dirty="0" err="1" smtClean="0"/>
              <a:t>Horánszky</a:t>
            </a:r>
            <a:r>
              <a:rPr lang="hu-HU" sz="2000" dirty="0" smtClean="0"/>
              <a:t> utcai reálgimnáziumban – a mai Vörösmarty Mihály Gimnáziumban – végezte. A matematika és fizika iránt különös érdeklődést mutatott, hatodikos korában már tudott integrálni és differenciálni, és 1916-ban megnyerte a </a:t>
            </a:r>
            <a:r>
              <a:rPr lang="hu-HU" sz="2000" dirty="0" err="1" smtClean="0"/>
              <a:t>Mathematikai</a:t>
            </a:r>
            <a:r>
              <a:rPr lang="hu-HU" sz="2000" dirty="0" smtClean="0"/>
              <a:t> és </a:t>
            </a:r>
            <a:r>
              <a:rPr lang="hu-HU" sz="2000" dirty="0" err="1" smtClean="0"/>
              <a:t>Physikai</a:t>
            </a:r>
            <a:r>
              <a:rPr lang="hu-HU" sz="2000" dirty="0" smtClean="0"/>
              <a:t> Társulat fizikaversenyét.</a:t>
            </a:r>
            <a:endParaRPr lang="hu-HU" sz="2000" dirty="0"/>
          </a:p>
        </p:txBody>
      </p:sp>
      <p:pic>
        <p:nvPicPr>
          <p:cNvPr id="2" name="Hang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16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47"/>
    </mc:Choice>
    <mc:Fallback>
      <p:transition spd="slow" advTm="310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730461" y="620688"/>
            <a:ext cx="784887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	Jendrassik </a:t>
            </a:r>
            <a:r>
              <a:rPr lang="hu-HU" dirty="0" smtClean="0"/>
              <a:t>hamar felismerte, hogy nagyobb dízelmotorok iránti igény elsősorban a vasúti vontatás területén várható. Az első motorok 130 mm furattal készültek és az egy és két hengeres kísérleti motorok után, a hathengeres VI </a:t>
            </a:r>
            <a:r>
              <a:rPr lang="hu-HU" dirty="0" err="1" smtClean="0"/>
              <a:t>Jk</a:t>
            </a:r>
            <a:r>
              <a:rPr lang="hu-HU" dirty="0" smtClean="0"/>
              <a:t> 130 típusjelzésű dízelmotort 1928- </a:t>
            </a:r>
            <a:r>
              <a:rPr lang="hu-HU" dirty="0" err="1" smtClean="0"/>
              <a:t>ben</a:t>
            </a:r>
            <a:r>
              <a:rPr lang="hu-HU" dirty="0" smtClean="0"/>
              <a:t> már beépítették a DSA sínautóiba 72 LE teljesítménnyel, 1000/perc fordulaton. Ezzel kezdődött el Magyarországon a vasút dízelesítése. A MÁV nagyobb teljesítményű motorokat igényelt, ezért először 150, majd 160 mm átmérőre növelték a hengereket. A VI </a:t>
            </a:r>
            <a:r>
              <a:rPr lang="hu-HU" dirty="0" err="1" smtClean="0"/>
              <a:t>Jk</a:t>
            </a:r>
            <a:r>
              <a:rPr lang="hu-HU" dirty="0" smtClean="0"/>
              <a:t> 150 típusú motort, 108 LE teljesítménnyel 1000/perc fordulaton, a MÁV két tengelyes motorkocsijába építették be és ez volt az első Ganz Jendrassik motor, amely exportra került, az olasz Imola vasút motorkocsijába beépítve.</a:t>
            </a:r>
          </a:p>
          <a:p>
            <a:r>
              <a:rPr lang="hu-HU" dirty="0" smtClean="0"/>
              <a:t>	Ezt </a:t>
            </a:r>
            <a:r>
              <a:rPr lang="hu-HU" dirty="0" smtClean="0"/>
              <a:t>követően felgyorsult a dízelmotorok beépítése vasúti járművekbe. A MÁV a kedvező üzemi tapasztalatok alapján egyre több helyen </a:t>
            </a:r>
            <a:r>
              <a:rPr lang="hu-HU" dirty="0" err="1" smtClean="0"/>
              <a:t>-főleg</a:t>
            </a:r>
            <a:r>
              <a:rPr lang="hu-HU" dirty="0" smtClean="0"/>
              <a:t> mellékvonalakon- vezette be a dízelmotoros üzemet, amelynek számos előnye volt a gőzvontatással szemben. Az első motoros vontatási központot és javítóműhelyt, a MÁV Szentesen rendezte be.  Ezt a központot tapasztalatszerzés céljából, több európai vasút képviselői is meglátogatták. A meggyőző eredmények alapján a motorok exportja is felgyorsult. A benzinmotorokkal és a korai dízelmotorokkal szemben, a kedvező fogyasztású, könnyen üzemeltethető Jendrassik motorok hamar népszerűek lettek.</a:t>
            </a:r>
            <a:endParaRPr lang="hu-HU" dirty="0"/>
          </a:p>
        </p:txBody>
      </p:sp>
      <p:pic>
        <p:nvPicPr>
          <p:cNvPr id="2" name="Hang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1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741"/>
    </mc:Choice>
    <mc:Fallback>
      <p:transition spd="slow" advTm="357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/>
              <a:t>A Jendrassik motorok jellemző műszaki megoldásai</a:t>
            </a:r>
          </a:p>
        </p:txBody>
      </p:sp>
      <p:sp>
        <p:nvSpPr>
          <p:cNvPr id="3" name="Téglalap 2"/>
          <p:cNvSpPr/>
          <p:nvPr/>
        </p:nvSpPr>
        <p:spPr>
          <a:xfrm>
            <a:off x="251520" y="2132856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	Mai </a:t>
            </a:r>
            <a:r>
              <a:rPr lang="hu-HU" dirty="0" smtClean="0"/>
              <a:t>szemmel nézve, a Ganz Jendrassik motorok </a:t>
            </a:r>
            <a:r>
              <a:rPr lang="hu-HU" dirty="0" smtClean="0"/>
              <a:t>- ha </a:t>
            </a:r>
            <a:r>
              <a:rPr lang="hu-HU" dirty="0" smtClean="0"/>
              <a:t>összehasonlítjuk a jelenleg gyártás alatt levő dízelmotorokkal- már nem tűnnek korszerűnek. De megjelenésük időpontjában </a:t>
            </a:r>
            <a:r>
              <a:rPr lang="hu-HU" dirty="0" smtClean="0"/>
              <a:t>- műszaki </a:t>
            </a:r>
            <a:r>
              <a:rPr lang="hu-HU" dirty="0" smtClean="0"/>
              <a:t>megoldásaikkal és megbízható üzemükkel- megelőzték a fejlett iparral rendelkező nyugati államok motorjait is. Ezt az is bizonyítja, hogy számos európai ország is megvásárolta gyártási jogát és e motorokkal gyártott vasúti járműveink gyorsan elterjedtek nem csak Európában, hanem a tengeren túli országokban is.</a:t>
            </a:r>
          </a:p>
          <a:p>
            <a:r>
              <a:rPr lang="hu-HU" dirty="0" smtClean="0"/>
              <a:t>	 </a:t>
            </a:r>
            <a:r>
              <a:rPr lang="hu-HU" dirty="0" smtClean="0"/>
              <a:t>Abban az időszakban még nem voltak a motorgyártást kiszolgáló beszállító üzemek, amelyek a különleges igénybevételű alkatrészek és segédüzemi berendezések gyártására szakosodtak. E motorokat úgy kellett megtervezni, hogy a Ganz üzemeiben előállíthatók legyenek és műszaki megoldásai biztosítsák a vasúti szolgálat igényeit kielégítő megbízható üzemeltetésüket és karbantartásukat. E motorokat jellemző műszaki megoldások előnyeit bizonyítják, hogy egy fél évszázad után is, helyenként még alkalmazásban állnak.</a:t>
            </a:r>
          </a:p>
          <a:p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" name="Hang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89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926"/>
    </mc:Choice>
    <mc:Fallback>
      <p:transition spd="slow" advTm="30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smtClean="0"/>
              <a:t>Befecskendező </a:t>
            </a:r>
            <a:r>
              <a:rPr lang="hu-HU" sz="4000" dirty="0" smtClean="0"/>
              <a:t>szivattyú</a:t>
            </a:r>
            <a:endParaRPr lang="hu-HU" sz="4000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3"/>
          </p:nvPr>
        </p:nvSpPr>
        <p:spPr>
          <a:xfrm>
            <a:off x="0" y="2233198"/>
            <a:ext cx="3803904" cy="4429080"/>
          </a:xfrm>
        </p:spPr>
        <p:txBody>
          <a:bodyPr>
            <a:normAutofit fontScale="47500" lnSpcReduction="20000"/>
          </a:bodyPr>
          <a:lstStyle/>
          <a:p>
            <a:r>
              <a:rPr lang="hu-HU" sz="3800" dirty="0">
                <a:latin typeface="Arial" pitchFamily="34" charset="0"/>
                <a:cs typeface="Arial" pitchFamily="34" charset="0"/>
              </a:rPr>
              <a:t>A Jendrassik motorok egyik jellegzetessége a saját tervezésű és gyártású, rugós befecskendező szivattyú. A szivattyú az üzemanyag adagoló dugattyút a szívási ütemben, bütyök és emeltyű segítségével az alsó holtponti állásába hozza, miközben a mozgató rugóját előfeszíti. A rugó a befecskendezés pillanatában felszabadul és a dugattyú, a porlasztóban lévő egyfuratú fúvókán keresztül, az üzemanyagot az égéstérbe porlasztja. A dugattyú löket és vele a mennyiség szabályozása, mozgó vonórúdon lévő éksorral történik</a:t>
            </a:r>
          </a:p>
          <a:p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04864"/>
            <a:ext cx="486015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Hang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03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92"/>
    </mc:Choice>
    <mc:Fallback>
      <p:transition spd="slow" advTm="21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736714" y="620688"/>
            <a:ext cx="7756263" cy="1054250"/>
          </a:xfrm>
        </p:spPr>
        <p:txBody>
          <a:bodyPr/>
          <a:lstStyle/>
          <a:p>
            <a:r>
              <a:rPr lang="hu-HU" sz="4000" dirty="0" smtClean="0"/>
              <a:t>Elő kamrás </a:t>
            </a:r>
            <a:r>
              <a:rPr lang="hu-HU" sz="4000" dirty="0"/>
              <a:t>égéstér</a:t>
            </a:r>
            <a:br>
              <a:rPr lang="hu-HU" sz="4000" dirty="0"/>
            </a:br>
            <a:endParaRPr lang="hu-HU" sz="4000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4294967295"/>
          </p:nvPr>
        </p:nvSpPr>
        <p:spPr>
          <a:xfrm>
            <a:off x="4860032" y="2395904"/>
            <a:ext cx="3803650" cy="4057432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 Az üzemanyag jó keverék képzését az </a:t>
            </a:r>
            <a:r>
              <a:rPr lang="hu-HU" dirty="0" smtClean="0"/>
              <a:t>elő kamrában </a:t>
            </a:r>
            <a:r>
              <a:rPr lang="hu-HU" dirty="0"/>
              <a:t>meginduló égés örvénylő mozgása hozza létre. Az </a:t>
            </a:r>
            <a:r>
              <a:rPr lang="hu-HU" dirty="0" smtClean="0"/>
              <a:t>elő kamra </a:t>
            </a:r>
            <a:r>
              <a:rPr lang="hu-HU" dirty="0"/>
              <a:t>és porlasztó középvonalában a dugattyútetőn, egy szemölcs van kialakítva, amely az üzemanyagsugarat tányérszerűen szétteríti az égéstérben, biztosítva a jó égéslefolyást. Az első motor sorozatok még függőleges előkamrával készültek, de rövidesen áttértek a ferde </a:t>
            </a:r>
            <a:r>
              <a:rPr lang="hu-HU" dirty="0" smtClean="0"/>
              <a:t>elő kamrára,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1820"/>
            <a:ext cx="3744416" cy="411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Hang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50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895"/>
    </mc:Choice>
    <mc:Fallback>
      <p:transition spd="slow" advTm="208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395536" y="-1364"/>
            <a:ext cx="8352928" cy="1054100"/>
          </a:xfrm>
        </p:spPr>
        <p:txBody>
          <a:bodyPr/>
          <a:lstStyle/>
          <a:p>
            <a:r>
              <a:rPr lang="hu-HU" sz="4000" dirty="0"/>
              <a:t>Késleltetett szívással működő indítási eljárás.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15058"/>
            <a:ext cx="8496944" cy="282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251520" y="1052736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 A szívószelep működtetésére, eltolható vezértengelyen lévő hármas bütyök szolgál. Üzemi bütyök, indító bütyök és dekomprimáló bütyök. Az üzemi bütyök nem igényel magyarázatot. Ha a szelepemelő görgő a dekomprimáló bütykön mozog, akkor nyitott szívószelep mellett a motor könnyen forgatható. Az indítóbütykön mozgó szelepemelő görgő késve, a szívás ütem vége felé nyitja a szívószelepet. A légritkítás hatására nagy sebességgel beáramló örvénylő levegő, kinetikai energiája hővé alakul és a levegő jelentősen felmelegszik. Ezzel a kompresszió ütem végén, magasabb hőmérsékletű levegőbe történik a befecskendezés, ami megkönnyíti a motor indítását. Így elkerülhető volt a motornál a felizzított gyújtóspirál alkalmazása.</a:t>
            </a:r>
            <a:endParaRPr lang="hu-HU" dirty="0"/>
          </a:p>
        </p:txBody>
      </p:sp>
      <p:pic>
        <p:nvPicPr>
          <p:cNvPr id="4" name="Hang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92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191"/>
    </mc:Choice>
    <mc:Fallback>
      <p:transition spd="slow" advTm="261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Viszont látásra!</a:t>
            </a:r>
            <a:br>
              <a:rPr lang="hu-HU" dirty="0" smtClean="0"/>
            </a:br>
            <a:r>
              <a:rPr lang="hu-HU" dirty="0" smtClean="0"/>
              <a:t>Köszönöm </a:t>
            </a:r>
            <a:r>
              <a:rPr lang="hu-HU" dirty="0" smtClean="0"/>
              <a:t>a figyelmet!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Készítette:</a:t>
            </a:r>
            <a:endParaRPr lang="hu-HU" dirty="0" smtClean="0"/>
          </a:p>
          <a:p>
            <a:r>
              <a:rPr lang="hu-HU" dirty="0" smtClean="0"/>
              <a:t>Rékasi Csaba</a:t>
            </a:r>
            <a:endParaRPr lang="hu-HU" dirty="0"/>
          </a:p>
        </p:txBody>
      </p:sp>
      <p:pic>
        <p:nvPicPr>
          <p:cNvPr id="4" name="Hang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73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01"/>
    </mc:Choice>
    <mc:Fallback>
      <p:transition spd="slow" advTm="111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mény kötés">
  <a:themeElements>
    <a:clrScheme name="Kemény kötés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Kemény kötés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mény kötés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123</TotalTime>
  <Words>299</Words>
  <Application>Microsoft Office PowerPoint</Application>
  <PresentationFormat>Diavetítés a képernyőre (4:3 oldalarány)</PresentationFormat>
  <Paragraphs>23</Paragraphs>
  <Slides>9</Slides>
  <Notes>1</Notes>
  <HiddenSlides>0</HiddenSlides>
  <MMClips>9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Kemény kötés</vt:lpstr>
      <vt:lpstr>Jendrassik György Élete és munkássága</vt:lpstr>
      <vt:lpstr>Jendrassik élete</vt:lpstr>
      <vt:lpstr>PowerPoint bemutató</vt:lpstr>
      <vt:lpstr>PowerPoint bemutató</vt:lpstr>
      <vt:lpstr>A Jendrassik motorok jellemző műszaki megoldásai</vt:lpstr>
      <vt:lpstr>Befecskendező szivattyú</vt:lpstr>
      <vt:lpstr>Elő kamrás égéstér </vt:lpstr>
      <vt:lpstr>Késleltetett szívással működő indítási eljárás. </vt:lpstr>
      <vt:lpstr>Viszont látásra! 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Jendrassik György</dc:title>
  <dc:creator>csacsi-rcs</dc:creator>
  <cp:lastModifiedBy>csacsi-rcs</cp:lastModifiedBy>
  <cp:revision>10</cp:revision>
  <dcterms:created xsi:type="dcterms:W3CDTF">2012-04-08T11:54:28Z</dcterms:created>
  <dcterms:modified xsi:type="dcterms:W3CDTF">2012-04-09T17:14:09Z</dcterms:modified>
</cp:coreProperties>
</file>