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8" d="100"/>
          <a:sy n="58" d="100"/>
        </p:scale>
        <p:origin x="-846" y="2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-2790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7A247E-7FC0-40C8-A497-966041AE9A7C}" type="datetimeFigureOut">
              <a:rPr lang="hu-HU" smtClean="0"/>
              <a:t>2011.09.24.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BC5812-5563-4821-9F67-B9274F45A22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93504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BC5812-5563-4821-9F67-B9274F45A22B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34805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D7B9-FD85-441F-B736-90E17A963574}" type="datetimeFigureOut">
              <a:rPr lang="hu-HU" smtClean="0"/>
              <a:t>2011.09.24.</a:t>
            </a:fld>
            <a:endParaRPr lang="hu-H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761F6-321C-4FF6-ABF2-EA59259169ED}" type="slidenum">
              <a:rPr lang="hu-HU" smtClean="0"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10000">
        <p:split orient="vert"/>
      </p:transition>
    </mc:Choice>
    <mc:Fallback xmlns="">
      <p:transition spd="slow" advClick="0" advTm="10000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D7B9-FD85-441F-B736-90E17A963574}" type="datetimeFigureOut">
              <a:rPr lang="hu-HU" smtClean="0"/>
              <a:t>2011.09.24.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761F6-321C-4FF6-ABF2-EA59259169ED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10000">
        <p:split orient="vert"/>
      </p:transition>
    </mc:Choice>
    <mc:Fallback xmlns="">
      <p:transition spd="slow" advClick="0" advTm="10000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D7B9-FD85-441F-B736-90E17A963574}" type="datetimeFigureOut">
              <a:rPr lang="hu-HU" smtClean="0"/>
              <a:t>2011.09.24.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761F6-321C-4FF6-ABF2-EA59259169ED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10000">
        <p:split orient="vert"/>
      </p:transition>
    </mc:Choice>
    <mc:Fallback xmlns="">
      <p:transition spd="slow" advClick="0" advTm="10000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D7B9-FD85-441F-B736-90E17A963574}" type="datetimeFigureOut">
              <a:rPr lang="hu-HU" smtClean="0"/>
              <a:t>2011.09.24.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761F6-321C-4FF6-ABF2-EA59259169ED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10000">
        <p:split orient="vert"/>
      </p:transition>
    </mc:Choice>
    <mc:Fallback xmlns="">
      <p:transition spd="slow" advClick="0" advTm="10000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5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D7B9-FD85-441F-B736-90E17A963574}" type="datetimeFigureOut">
              <a:rPr lang="hu-HU" smtClean="0"/>
              <a:t>2011.09.24.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761F6-321C-4FF6-ABF2-EA59259169ED}" type="slidenum">
              <a:rPr lang="hu-HU" smtClean="0"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10000">
        <p:split orient="vert"/>
      </p:transition>
    </mc:Choice>
    <mc:Fallback xmlns="">
      <p:transition spd="slow" advClick="0" advTm="10000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D7B9-FD85-441F-B736-90E17A963574}" type="datetimeFigureOut">
              <a:rPr lang="hu-HU" smtClean="0"/>
              <a:t>2011.09.24.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761F6-321C-4FF6-ABF2-EA59259169ED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10000">
        <p:split orient="vert"/>
      </p:transition>
    </mc:Choice>
    <mc:Fallback xmlns="">
      <p:transition spd="slow" advClick="0" advTm="10000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59758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1" y="2514601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4601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D7B9-FD85-441F-B736-90E17A963574}" type="datetimeFigureOut">
              <a:rPr lang="hu-HU" smtClean="0"/>
              <a:t>2011.09.24.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761F6-321C-4FF6-ABF2-EA59259169ED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10000">
        <p:split orient="vert"/>
      </p:transition>
    </mc:Choice>
    <mc:Fallback xmlns="">
      <p:transition spd="slow" advClick="0" advTm="10000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D7B9-FD85-441F-B736-90E17A963574}" type="datetimeFigureOut">
              <a:rPr lang="hu-HU" smtClean="0"/>
              <a:t>2011.09.24.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761F6-321C-4FF6-ABF2-EA59259169ED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10000">
        <p:split orient="vert"/>
      </p:transition>
    </mc:Choice>
    <mc:Fallback xmlns="">
      <p:transition spd="slow" advClick="0" advTm="10000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D7B9-FD85-441F-B736-90E17A963574}" type="datetimeFigureOut">
              <a:rPr lang="hu-HU" smtClean="0"/>
              <a:t>2011.09.24.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761F6-321C-4FF6-ABF2-EA59259169ED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10000">
        <p:split orient="vert"/>
      </p:transition>
    </mc:Choice>
    <mc:Fallback xmlns="">
      <p:transition spd="slow" advClick="0" advTm="10000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1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D7B9-FD85-441F-B736-90E17A963574}" type="datetimeFigureOut">
              <a:rPr lang="hu-HU" smtClean="0"/>
              <a:t>2011.09.24.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761F6-321C-4FF6-ABF2-EA59259169ED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10000">
        <p:split orient="vert"/>
      </p:transition>
    </mc:Choice>
    <mc:Fallback xmlns="">
      <p:transition spd="slow" advClick="0" advTm="10000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5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7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D7B9-FD85-441F-B736-90E17A963574}" type="datetimeFigureOut">
              <a:rPr lang="hu-HU" smtClean="0"/>
              <a:t>2011.09.24.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1"/>
            <a:ext cx="609600" cy="365125"/>
          </a:xfrm>
        </p:spPr>
        <p:txBody>
          <a:bodyPr/>
          <a:lstStyle/>
          <a:p>
            <a:fld id="{08B761F6-321C-4FF6-ABF2-EA59259169ED}" type="slidenum">
              <a:rPr lang="hu-HU" smtClean="0"/>
              <a:t>‹#›</a:t>
            </a:fld>
            <a:endParaRPr lang="hu-H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6" y="5816601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1" y="6219826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10000">
        <p:split orient="vert"/>
      </p:transition>
    </mc:Choice>
    <mc:Fallback xmlns="">
      <p:transition spd="slow" advClick="0" advTm="10000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6" y="-7144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1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E4FD7B9-FD85-441F-B736-90E17A963574}" type="datetimeFigureOut">
              <a:rPr lang="hu-HU" smtClean="0"/>
              <a:t>2011.09.24.</a:t>
            </a:fld>
            <a:endParaRPr lang="hu-H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1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1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8B761F6-321C-4FF6-ABF2-EA59259169ED}" type="slidenum">
              <a:rPr lang="hu-HU" smtClean="0"/>
              <a:t>‹#›</a:t>
            </a:fld>
            <a:endParaRPr lang="hu-H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3000" advClick="0" advTm="10000">
        <p:split orient="vert"/>
      </p:transition>
    </mc:Choice>
    <mc:Fallback xmlns="">
      <p:transition spd="slow" advClick="0" advTm="10000">
        <p:split orient="vert"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32254" y="4797152"/>
            <a:ext cx="7854696" cy="1752600"/>
          </a:xfrm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txBody>
          <a:bodyPr/>
          <a:lstStyle/>
          <a:p>
            <a:pPr algn="just"/>
            <a:r>
              <a:rPr lang="hu-HU" dirty="0" smtClean="0">
                <a:latin typeface="Arial" pitchFamily="34" charset="0"/>
                <a:cs typeface="Arial" pitchFamily="34" charset="0"/>
              </a:rPr>
              <a:t>Készítő: Csík Zoltán</a:t>
            </a:r>
          </a:p>
          <a:p>
            <a:pPr algn="just"/>
            <a:r>
              <a:rPr lang="hu-HU" dirty="0" smtClean="0">
                <a:latin typeface="Arial" pitchFamily="34" charset="0"/>
                <a:cs typeface="Arial" pitchFamily="34" charset="0"/>
              </a:rPr>
              <a:t>Dátum:Dunaújváros.2011.09.20</a:t>
            </a:r>
            <a:endParaRPr lang="hu-H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hu-HU" dirty="0" smtClean="0">
                <a:latin typeface="Arial Rounded MT Bold" pitchFamily="34" charset="0"/>
              </a:rPr>
              <a:t>A munkába állás feltételei</a:t>
            </a:r>
            <a:endParaRPr lang="hu-HU" dirty="0"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75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 advClick="0" advTm="5000">
        <p14:honeycomb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ím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>
                <a:latin typeface="Algerian" pitchFamily="82" charset="0"/>
              </a:rPr>
              <a:t>munkavédelmi</a:t>
            </a:r>
            <a:r>
              <a:rPr lang="hu-HU" dirty="0"/>
              <a:t> oktatás</a:t>
            </a:r>
          </a:p>
        </p:txBody>
      </p:sp>
      <p:sp>
        <p:nvSpPr>
          <p:cNvPr id="13" name="Tartalom helye 1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 </a:t>
            </a:r>
            <a:r>
              <a:rPr lang="hu-HU" b="1" dirty="0"/>
              <a:t>munkavédelmi oktatás</a:t>
            </a:r>
            <a:r>
              <a:rPr lang="hu-HU" dirty="0"/>
              <a:t> célja és rendszere: Az   egészséges  és  biztonságos  munkavégzés elméleti és  gyakorlati   ismereteinek   biztosítása a  munkavállaló  részére.   A   </a:t>
            </a:r>
            <a:r>
              <a:rPr lang="hu-HU" b="1" dirty="0"/>
              <a:t>munkavédelmi   oktatás</a:t>
            </a:r>
            <a:r>
              <a:rPr lang="hu-HU" dirty="0"/>
              <a:t>    nem   munkavédelmi  szaktevékenység,    de     azt     ajánlott munkavédelmi szakembernek megtartania.   A munkáltató</a:t>
            </a:r>
            <a:r>
              <a:rPr lang="hu-HU" b="1" dirty="0"/>
              <a:t> munkavédelmi  oktatás</a:t>
            </a:r>
            <a:r>
              <a:rPr lang="hu-HU" dirty="0"/>
              <a:t>  keretében   belül  gondoskodik arról, hogy  a  munkavállaló megismerje az általa használt technológia veszélyeit.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5589240"/>
            <a:ext cx="3577977" cy="110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33751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10000">
        <p:split orient="vert"/>
      </p:transition>
    </mc:Choice>
    <mc:Fallback xmlns="">
      <p:transition spd="slow" advClick="0" advTm="10000">
        <p:split orient="vert"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>
                <a:latin typeface="+mn-lt"/>
              </a:rPr>
              <a:t>tűzvédelmi</a:t>
            </a:r>
            <a:r>
              <a:rPr lang="hu-HU" dirty="0"/>
              <a:t> oktatás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 tűzvédelmi oktatás célja: A munkavállalók  ismerjék  meg a  munkahelyük tűzvédelmi jellemzőit, a   munkafolyamatok és  az  áruk tűzveszélyességét,  a   tűzjelzés  módját,  a   tűz  esetén   követendő feladatokat,  a   tűzoltó  felszerelések  helyes használatát, és a munkahelyi Tűzvédelmi  Szabályzat  előírásait.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8288" y="4509120"/>
            <a:ext cx="3016120" cy="2119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6570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10000">
        <p:split orient="vert"/>
      </p:transition>
    </mc:Choice>
    <mc:Fallback xmlns="">
      <p:transition spd="slow" advClick="0" advTm="10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/>
              <a:t>Első </a:t>
            </a:r>
            <a:r>
              <a:rPr lang="hu-HU" dirty="0">
                <a:latin typeface="+mn-lt"/>
              </a:rPr>
              <a:t>nap</a:t>
            </a:r>
            <a:r>
              <a:rPr lang="hu-HU" dirty="0"/>
              <a:t> az </a:t>
            </a:r>
            <a:r>
              <a:rPr lang="hu-HU" dirty="0">
                <a:latin typeface="Algerian" pitchFamily="82" charset="0"/>
              </a:rPr>
              <a:t>új</a:t>
            </a:r>
            <a:r>
              <a:rPr lang="hu-HU" dirty="0"/>
              <a:t> munkahelyen</a:t>
            </a:r>
          </a:p>
        </p:txBody>
      </p:sp>
      <p:pic>
        <p:nvPicPr>
          <p:cNvPr id="3077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132856"/>
            <a:ext cx="7058808" cy="4653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4725144"/>
            <a:ext cx="9525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81823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10000">
        <p:split orient="vert"/>
      </p:transition>
    </mc:Choice>
    <mc:Fallback xmlns="">
      <p:transition spd="slow" advClick="0" advTm="10000">
        <p:split orient="vert"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5400" dirty="0" smtClean="0">
                <a:latin typeface="Algerian" pitchFamily="82" charset="0"/>
              </a:rPr>
              <a:t>Sok sikert </a:t>
            </a:r>
            <a:endParaRPr lang="hu-HU" sz="5400" dirty="0">
              <a:latin typeface="Algerian" pitchFamily="82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>
            <a:reflection blurRad="6350" stA="50000" endA="275" endPos="40000" dist="101600" dir="5400000" sy="-100000" algn="bl" rotWithShape="0"/>
          </a:effectLst>
          <a:scene3d>
            <a:camera prst="isometricOffAxis2Right"/>
            <a:lightRig rig="threePt" dir="t"/>
          </a:scene3d>
        </p:spPr>
        <p:txBody>
          <a:bodyPr/>
          <a:lstStyle/>
          <a:p>
            <a:endParaRPr lang="hu-HU" dirty="0" smtClean="0"/>
          </a:p>
          <a:p>
            <a:endParaRPr lang="hu-HU" dirty="0"/>
          </a:p>
          <a:p>
            <a:endParaRPr lang="hu-HU" dirty="0" smtClean="0"/>
          </a:p>
          <a:p>
            <a:endParaRPr lang="hu-HU" dirty="0"/>
          </a:p>
          <a:p>
            <a:endParaRPr lang="hu-HU" dirty="0" smtClean="0"/>
          </a:p>
          <a:p>
            <a:endParaRPr lang="hu-HU" dirty="0"/>
          </a:p>
          <a:p>
            <a:endParaRPr lang="hu-H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996952"/>
            <a:ext cx="7524328" cy="141286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0000" endA="300" endPos="90000" dist="50800" dir="5400000" sy="-100000" algn="bl" rotWithShape="0"/>
          </a:effectLst>
          <a:scene3d>
            <a:camera prst="perspectiveContrastingRightFacing"/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églalap 3"/>
          <p:cNvSpPr/>
          <p:nvPr/>
        </p:nvSpPr>
        <p:spPr>
          <a:xfrm>
            <a:off x="4283968" y="580526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u-HU" dirty="0"/>
              <a:t>Csík Zoltán</a:t>
            </a:r>
          </a:p>
          <a:p>
            <a:r>
              <a:rPr lang="hu-HU" dirty="0"/>
              <a:t>Mobil: 06305375989</a:t>
            </a:r>
          </a:p>
          <a:p>
            <a:r>
              <a:rPr lang="hu-HU" dirty="0"/>
              <a:t>email:csicsi1968@</a:t>
            </a:r>
            <a:r>
              <a:rPr lang="hu-HU" dirty="0" err="1"/>
              <a:t>gmail.com</a:t>
            </a:r>
            <a:endParaRPr lang="hu-HU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8580" y="1772816"/>
            <a:ext cx="1937388" cy="30942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46437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10000">
        <p:split orient="vert"/>
      </p:transition>
    </mc:Choice>
    <mc:Fallback xmlns="">
      <p:transition spd="slow" advClick="0" advTm="10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/>
              <a:t>    Hirdetések követése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dirty="0"/>
              <a:t>Újságok böngészése</a:t>
            </a:r>
          </a:p>
          <a:p>
            <a:pPr lvl="0"/>
            <a:r>
              <a:rPr lang="hu-HU" dirty="0"/>
              <a:t>Internetes hirdetések</a:t>
            </a:r>
          </a:p>
          <a:p>
            <a:pPr lvl="0"/>
            <a:r>
              <a:rPr lang="hu-HU" dirty="0"/>
              <a:t>Rádió hallgatás</a:t>
            </a:r>
          </a:p>
          <a:p>
            <a:pPr lvl="0"/>
            <a:r>
              <a:rPr lang="hu-HU" dirty="0"/>
              <a:t>Ismeretségi kőr </a:t>
            </a:r>
          </a:p>
          <a:p>
            <a:pPr lvl="0"/>
            <a:r>
              <a:rPr lang="hu-HU" dirty="0"/>
              <a:t>Telefonos kapcsolat felvétel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1844825"/>
            <a:ext cx="2808312" cy="4427519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71184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15000">
        <p:dissolve/>
      </p:transition>
    </mc:Choice>
    <mc:Fallback xmlns="">
      <p:transition spd="slow" advClick="0" advTm="1500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/>
              <a:t>   Kapcsolat felvétel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dirty="0"/>
              <a:t>Időpont egyeztetés</a:t>
            </a:r>
          </a:p>
          <a:p>
            <a:pPr lvl="0"/>
            <a:r>
              <a:rPr lang="hu-HU" dirty="0"/>
              <a:t>Telefonon vagy interneten </a:t>
            </a:r>
          </a:p>
          <a:p>
            <a:endParaRPr lang="hu-H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3429000"/>
            <a:ext cx="1543051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8739" y="2996953"/>
            <a:ext cx="2162175" cy="2162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54466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8000">
        <p:checker/>
      </p:transition>
    </mc:Choice>
    <mc:Fallback xmlns="">
      <p:transition spd="slow" advClick="0" advTm="8000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/>
              <a:t>   Motivációs levél</a:t>
            </a:r>
            <a:endParaRPr lang="hu-HU" dirty="0"/>
          </a:p>
        </p:txBody>
      </p:sp>
      <p:pic>
        <p:nvPicPr>
          <p:cNvPr id="3076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060849"/>
            <a:ext cx="6840760" cy="438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2492896"/>
            <a:ext cx="1584176" cy="3528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4032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15000">
        <p:blinds dir="vert"/>
      </p:transition>
    </mc:Choice>
    <mc:Fallback xmlns="">
      <p:transition spd="slow" advClick="0" advTm="15000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/>
              <a:t> Önéletrajz</a:t>
            </a:r>
            <a:endParaRPr lang="hu-HU" dirty="0"/>
          </a:p>
        </p:txBody>
      </p:sp>
      <p:pic>
        <p:nvPicPr>
          <p:cNvPr id="4101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2060849"/>
            <a:ext cx="6196615" cy="4464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856161"/>
            <a:ext cx="2448272" cy="3647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73805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 advClick="0" advTm="20000">
        <p14:glitter pattern="hexagon"/>
      </p:transition>
    </mc:Choice>
    <mc:Fallback xmlns="">
      <p:transition spd="slow" advClick="0" advTm="2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    </a:t>
            </a:r>
            <a:r>
              <a:rPr lang="hu-HU" b="1" dirty="0"/>
              <a:t>Állásinterjú - Interjúkérdések</a:t>
            </a:r>
            <a:br>
              <a:rPr lang="hu-HU" b="1" dirty="0"/>
            </a:br>
            <a:endParaRPr lang="hu-HU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1400070"/>
            <a:ext cx="7595843" cy="4914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5354" y="2690610"/>
            <a:ext cx="1368647" cy="2232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41513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Click="0" advTm="23000">
        <p14:vortex dir="r"/>
      </p:transition>
    </mc:Choice>
    <mc:Fallback xmlns="">
      <p:transition spd="slow" advClick="0" advTm="2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/>
              <a:t> Munka szerződés</a:t>
            </a:r>
            <a:endParaRPr lang="hu-HU" dirty="0"/>
          </a:p>
        </p:txBody>
      </p:sp>
      <p:pic>
        <p:nvPicPr>
          <p:cNvPr id="614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2060848"/>
            <a:ext cx="8669260" cy="4176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5013176"/>
            <a:ext cx="1143000" cy="136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75846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15000">
        <p14:shred/>
      </p:transition>
    </mc:Choice>
    <mc:Fallback xmlns="">
      <p:transition spd="slow" advClick="0" advTm="1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u-HU" dirty="0"/>
              <a:t>A </a:t>
            </a:r>
            <a:r>
              <a:rPr lang="hu-HU" dirty="0">
                <a:latin typeface="+mn-lt"/>
              </a:rPr>
              <a:t>munkaszerződés</a:t>
            </a:r>
            <a:r>
              <a:rPr lang="hu-HU" dirty="0"/>
              <a:t> tartalmi elemei</a:t>
            </a:r>
          </a:p>
        </p:txBody>
      </p:sp>
      <p:pic>
        <p:nvPicPr>
          <p:cNvPr id="7173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4" y="1931040"/>
            <a:ext cx="7778887" cy="4742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8050" y="3933056"/>
            <a:ext cx="1885951" cy="124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52958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23000">
        <p14:flip dir="r"/>
      </p:transition>
    </mc:Choice>
    <mc:Fallback xmlns="">
      <p:transition spd="slow" advClick="0" advTm="2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298408"/>
          </a:xfrm>
        </p:spPr>
        <p:txBody>
          <a:bodyPr>
            <a:normAutofit fontScale="90000"/>
          </a:bodyPr>
          <a:lstStyle/>
          <a:p>
            <a:pPr algn="ctr"/>
            <a:r>
              <a:rPr lang="hu-HU" dirty="0"/>
              <a:t> Munkaköri alkalmasság orvosi </a:t>
            </a:r>
            <a:r>
              <a:rPr lang="hu-HU" dirty="0" smtClean="0"/>
              <a:t>            vizsgálat</a:t>
            </a:r>
            <a:endParaRPr lang="hu-H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204864"/>
            <a:ext cx="9946715" cy="4464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5229200"/>
            <a:ext cx="1076325" cy="142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52328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10000">
        <p:split orient="vert"/>
      </p:transition>
    </mc:Choice>
    <mc:Fallback xmlns="">
      <p:transition spd="slow" advClick="0" advTm="10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ramlás">
  <a:themeElements>
    <a:clrScheme name="Áramlás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Áramlás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spektus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403</TotalTime>
  <Words>122</Words>
  <Application>Microsoft Office PowerPoint</Application>
  <PresentationFormat>Diavetítés a képernyőre (4:3 oldalarány)</PresentationFormat>
  <Paragraphs>33</Paragraphs>
  <Slides>13</Slides>
  <Notes>1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13</vt:i4>
      </vt:variant>
    </vt:vector>
  </HeadingPairs>
  <TitlesOfParts>
    <vt:vector size="14" baseType="lpstr">
      <vt:lpstr>Áramlás</vt:lpstr>
      <vt:lpstr>A munkába állás feltételei</vt:lpstr>
      <vt:lpstr>    Hirdetések követése</vt:lpstr>
      <vt:lpstr>   Kapcsolat felvétel</vt:lpstr>
      <vt:lpstr>   Motivációs levél</vt:lpstr>
      <vt:lpstr> Önéletrajz</vt:lpstr>
      <vt:lpstr>    Állásinterjú - Interjúkérdések </vt:lpstr>
      <vt:lpstr> Munka szerződés</vt:lpstr>
      <vt:lpstr>A munkaszerződés tartalmi elemei</vt:lpstr>
      <vt:lpstr> Munkaköri alkalmasság orvosi             vizsgálat</vt:lpstr>
      <vt:lpstr>munkavédelmi oktatás</vt:lpstr>
      <vt:lpstr>tűzvédelmi oktatás</vt:lpstr>
      <vt:lpstr>Első nap az új munkahelyen</vt:lpstr>
      <vt:lpstr>Sok sikert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munkába állás feltételei</dc:title>
  <dc:creator>csicsi</dc:creator>
  <cp:lastModifiedBy>csacsi</cp:lastModifiedBy>
  <cp:revision>30</cp:revision>
  <dcterms:created xsi:type="dcterms:W3CDTF">2011-09-20T19:19:59Z</dcterms:created>
  <dcterms:modified xsi:type="dcterms:W3CDTF">2011-09-24T19:20:33Z</dcterms:modified>
</cp:coreProperties>
</file>